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8" r:id="rId2"/>
    <p:sldId id="256" r:id="rId3"/>
    <p:sldId id="259" r:id="rId4"/>
    <p:sldId id="257" r:id="rId5"/>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6082"/>
    <a:srgbClr val="F3DDC5"/>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a Jankauskaitė" userId="8a727c2b-e3b2-4e5a-abac-4671507a5ee6" providerId="ADAL" clId="{2B67C2D1-D0A8-4DB9-90B2-4E541D550B3F}"/>
    <pc:docChg chg="undo custSel delSld modSld">
      <pc:chgData name="Kristina Jankauskaitė" userId="8a727c2b-e3b2-4e5a-abac-4671507a5ee6" providerId="ADAL" clId="{2B67C2D1-D0A8-4DB9-90B2-4E541D550B3F}" dt="2025-05-21T10:21:08.011" v="134" actId="1076"/>
      <pc:docMkLst>
        <pc:docMk/>
      </pc:docMkLst>
      <pc:sldChg chg="modSp mod">
        <pc:chgData name="Kristina Jankauskaitė" userId="8a727c2b-e3b2-4e5a-abac-4671507a5ee6" providerId="ADAL" clId="{2B67C2D1-D0A8-4DB9-90B2-4E541D550B3F}" dt="2025-05-21T10:21:08.011" v="134" actId="1076"/>
        <pc:sldMkLst>
          <pc:docMk/>
          <pc:sldMk cId="822149206" sldId="258"/>
        </pc:sldMkLst>
        <pc:spChg chg="mod">
          <ac:chgData name="Kristina Jankauskaitė" userId="8a727c2b-e3b2-4e5a-abac-4671507a5ee6" providerId="ADAL" clId="{2B67C2D1-D0A8-4DB9-90B2-4E541D550B3F}" dt="2025-05-21T10:21:08.011" v="134" actId="1076"/>
          <ac:spMkLst>
            <pc:docMk/>
            <pc:sldMk cId="822149206" sldId="258"/>
            <ac:spMk id="9" creationId="{5C0BC324-A68D-635A-4005-56FDADC439CA}"/>
          </ac:spMkLst>
        </pc:spChg>
        <pc:spChg chg="mod">
          <ac:chgData name="Kristina Jankauskaitė" userId="8a727c2b-e3b2-4e5a-abac-4671507a5ee6" providerId="ADAL" clId="{2B67C2D1-D0A8-4DB9-90B2-4E541D550B3F}" dt="2025-05-21T10:21:05.037" v="133" actId="1076"/>
          <ac:spMkLst>
            <pc:docMk/>
            <pc:sldMk cId="822149206" sldId="258"/>
            <ac:spMk id="16" creationId="{1055F2C4-BD3F-3859-D8C3-9BA5DC364F5C}"/>
          </ac:spMkLst>
        </pc:spChg>
        <pc:graphicFrameChg chg="mod modGraphic">
          <ac:chgData name="Kristina Jankauskaitė" userId="8a727c2b-e3b2-4e5a-abac-4671507a5ee6" providerId="ADAL" clId="{2B67C2D1-D0A8-4DB9-90B2-4E541D550B3F}" dt="2025-05-21T10:20:52.056" v="130" actId="20577"/>
          <ac:graphicFrameMkLst>
            <pc:docMk/>
            <pc:sldMk cId="822149206" sldId="258"/>
            <ac:graphicFrameMk id="4" creationId="{5E1834A4-BF45-D83C-EEC2-3F14BBBBC067}"/>
          </ac:graphicFrameMkLst>
        </pc:graphicFrameChg>
      </pc:sldChg>
      <pc:sldChg chg="del">
        <pc:chgData name="Kristina Jankauskaitė" userId="8a727c2b-e3b2-4e5a-abac-4671507a5ee6" providerId="ADAL" clId="{2B67C2D1-D0A8-4DB9-90B2-4E541D550B3F}" dt="2025-05-21T09:26:22.231" v="0" actId="47"/>
        <pc:sldMkLst>
          <pc:docMk/>
          <pc:sldMk cId="3338324361" sldId="2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DBCA5-67E4-44BF-88AD-2E1127BE96FB}" type="datetimeFigureOut">
              <a:rPr lang="lt-LT" smtClean="0"/>
              <a:t>2025-05-17</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D8F5E2-E167-401A-A2F0-CA829951EB77}" type="slidenum">
              <a:rPr lang="lt-LT" smtClean="0"/>
              <a:t>‹#›</a:t>
            </a:fld>
            <a:endParaRPr lang="lt-LT"/>
          </a:p>
        </p:txBody>
      </p:sp>
    </p:spTree>
    <p:extLst>
      <p:ext uri="{BB962C8B-B14F-4D97-AF65-F5344CB8AC3E}">
        <p14:creationId xmlns:p14="http://schemas.microsoft.com/office/powerpoint/2010/main" val="3430460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22D8F5E2-E167-401A-A2F0-CA829951EB77}" type="slidenum">
              <a:rPr lang="lt-LT" smtClean="0"/>
              <a:t>2</a:t>
            </a:fld>
            <a:endParaRPr lang="lt-LT"/>
          </a:p>
        </p:txBody>
      </p:sp>
    </p:spTree>
    <p:extLst>
      <p:ext uri="{BB962C8B-B14F-4D97-AF65-F5344CB8AC3E}">
        <p14:creationId xmlns:p14="http://schemas.microsoft.com/office/powerpoint/2010/main" val="3075879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353084C-F8CB-72A2-58EC-7425E35C99CA}"/>
              </a:ext>
            </a:extLst>
          </p:cNvPr>
          <p:cNvSpPr>
            <a:spLocks noGrp="1"/>
          </p:cNvSpPr>
          <p:nvPr>
            <p:ph type="ctrTitle"/>
          </p:nvPr>
        </p:nvSpPr>
        <p:spPr>
          <a:xfrm>
            <a:off x="1524000" y="1122363"/>
            <a:ext cx="9144000" cy="2387600"/>
          </a:xfrm>
        </p:spPr>
        <p:txBody>
          <a:bodyPr anchor="b"/>
          <a:lstStyle>
            <a:lvl1pPr algn="ctr">
              <a:defRPr sz="6000"/>
            </a:lvl1pPr>
          </a:lstStyle>
          <a:p>
            <a:r>
              <a:rPr lang="lt-LT"/>
              <a:t>Spustelėję redaguokite stilių</a:t>
            </a:r>
          </a:p>
        </p:txBody>
      </p:sp>
      <p:sp>
        <p:nvSpPr>
          <p:cNvPr id="3" name="Antrinis pavadinimas 2">
            <a:extLst>
              <a:ext uri="{FF2B5EF4-FFF2-40B4-BE49-F238E27FC236}">
                <a16:creationId xmlns:a16="http://schemas.microsoft.com/office/drawing/2014/main" id="{BBC75F7D-C063-E8F7-D957-56315747DE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p>
        </p:txBody>
      </p:sp>
      <p:sp>
        <p:nvSpPr>
          <p:cNvPr id="4" name="Datos vietos rezervavimo ženklas 3">
            <a:extLst>
              <a:ext uri="{FF2B5EF4-FFF2-40B4-BE49-F238E27FC236}">
                <a16:creationId xmlns:a16="http://schemas.microsoft.com/office/drawing/2014/main" id="{5F23FB06-D18E-E6AD-B308-063FA7D32849}"/>
              </a:ext>
            </a:extLst>
          </p:cNvPr>
          <p:cNvSpPr>
            <a:spLocks noGrp="1"/>
          </p:cNvSpPr>
          <p:nvPr>
            <p:ph type="dt" sz="half" idx="10"/>
          </p:nvPr>
        </p:nvSpPr>
        <p:spPr/>
        <p:txBody>
          <a:bodyPr/>
          <a:lstStyle/>
          <a:p>
            <a:fld id="{B4841454-1FF9-47F9-B5A8-786EF4AB61FC}" type="datetimeFigureOut">
              <a:rPr lang="lt-LT" smtClean="0"/>
              <a:t>2025-05-17</a:t>
            </a:fld>
            <a:endParaRPr lang="lt-LT"/>
          </a:p>
        </p:txBody>
      </p:sp>
      <p:sp>
        <p:nvSpPr>
          <p:cNvPr id="5" name="Poraštės vietos rezervavimo ženklas 4">
            <a:extLst>
              <a:ext uri="{FF2B5EF4-FFF2-40B4-BE49-F238E27FC236}">
                <a16:creationId xmlns:a16="http://schemas.microsoft.com/office/drawing/2014/main" id="{AAE50687-0F28-2581-BE7B-5AFC7B0511E1}"/>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A969F019-317B-574C-CDD9-E8655A3965DE}"/>
              </a:ext>
            </a:extLst>
          </p:cNvPr>
          <p:cNvSpPr>
            <a:spLocks noGrp="1"/>
          </p:cNvSpPr>
          <p:nvPr>
            <p:ph type="sldNum" sz="quarter" idx="12"/>
          </p:nvPr>
        </p:nvSpPr>
        <p:spPr/>
        <p:txBody>
          <a:bodyPr/>
          <a:lstStyle/>
          <a:p>
            <a:fld id="{987039B1-5101-4534-9DE0-72279760B32B}" type="slidenum">
              <a:rPr lang="lt-LT" smtClean="0"/>
              <a:t>‹#›</a:t>
            </a:fld>
            <a:endParaRPr lang="lt-LT"/>
          </a:p>
        </p:txBody>
      </p:sp>
    </p:spTree>
    <p:extLst>
      <p:ext uri="{BB962C8B-B14F-4D97-AF65-F5344CB8AC3E}">
        <p14:creationId xmlns:p14="http://schemas.microsoft.com/office/powerpoint/2010/main" val="1234748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1125FD5-B661-0802-2C9E-EDAC9B4B7CFC}"/>
              </a:ext>
            </a:extLst>
          </p:cNvPr>
          <p:cNvSpPr>
            <a:spLocks noGrp="1"/>
          </p:cNvSpPr>
          <p:nvPr>
            <p:ph type="title"/>
          </p:nvPr>
        </p:nvSpPr>
        <p:spPr/>
        <p:txBody>
          <a:bodyPr/>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C206BAAE-518B-5080-E179-5B2539D9BF94}"/>
              </a:ext>
            </a:extLst>
          </p:cNvPr>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8A7CF2FD-35F0-EE6C-208D-CD2C58FE9DF8}"/>
              </a:ext>
            </a:extLst>
          </p:cNvPr>
          <p:cNvSpPr>
            <a:spLocks noGrp="1"/>
          </p:cNvSpPr>
          <p:nvPr>
            <p:ph type="dt" sz="half" idx="10"/>
          </p:nvPr>
        </p:nvSpPr>
        <p:spPr/>
        <p:txBody>
          <a:bodyPr/>
          <a:lstStyle/>
          <a:p>
            <a:fld id="{B4841454-1FF9-47F9-B5A8-786EF4AB61FC}" type="datetimeFigureOut">
              <a:rPr lang="lt-LT" smtClean="0"/>
              <a:t>2025-05-17</a:t>
            </a:fld>
            <a:endParaRPr lang="lt-LT"/>
          </a:p>
        </p:txBody>
      </p:sp>
      <p:sp>
        <p:nvSpPr>
          <p:cNvPr id="5" name="Poraštės vietos rezervavimo ženklas 4">
            <a:extLst>
              <a:ext uri="{FF2B5EF4-FFF2-40B4-BE49-F238E27FC236}">
                <a16:creationId xmlns:a16="http://schemas.microsoft.com/office/drawing/2014/main" id="{F46C5F0A-09AB-3E52-BAE7-9B4CC99713E3}"/>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A539233D-5A7D-10B9-EE0C-01006BDB8016}"/>
              </a:ext>
            </a:extLst>
          </p:cNvPr>
          <p:cNvSpPr>
            <a:spLocks noGrp="1"/>
          </p:cNvSpPr>
          <p:nvPr>
            <p:ph type="sldNum" sz="quarter" idx="12"/>
          </p:nvPr>
        </p:nvSpPr>
        <p:spPr/>
        <p:txBody>
          <a:bodyPr/>
          <a:lstStyle/>
          <a:p>
            <a:fld id="{987039B1-5101-4534-9DE0-72279760B32B}" type="slidenum">
              <a:rPr lang="lt-LT" smtClean="0"/>
              <a:t>‹#›</a:t>
            </a:fld>
            <a:endParaRPr lang="lt-LT"/>
          </a:p>
        </p:txBody>
      </p:sp>
    </p:spTree>
    <p:extLst>
      <p:ext uri="{BB962C8B-B14F-4D97-AF65-F5344CB8AC3E}">
        <p14:creationId xmlns:p14="http://schemas.microsoft.com/office/powerpoint/2010/main" val="1059976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a:extLst>
              <a:ext uri="{FF2B5EF4-FFF2-40B4-BE49-F238E27FC236}">
                <a16:creationId xmlns:a16="http://schemas.microsoft.com/office/drawing/2014/main" id="{0F9CBB82-5A02-D23E-1A7C-AD159096D58B}"/>
              </a:ext>
            </a:extLst>
          </p:cNvPr>
          <p:cNvSpPr>
            <a:spLocks noGrp="1"/>
          </p:cNvSpPr>
          <p:nvPr>
            <p:ph type="title" orient="vert"/>
          </p:nvPr>
        </p:nvSpPr>
        <p:spPr>
          <a:xfrm>
            <a:off x="8724900" y="365125"/>
            <a:ext cx="2628900" cy="5811838"/>
          </a:xfrm>
        </p:spPr>
        <p:txBody>
          <a:bodyPr vert="eaVert"/>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C75D1C45-8211-921B-AB23-B772CE4925D6}"/>
              </a:ext>
            </a:extLst>
          </p:cNvPr>
          <p:cNvSpPr>
            <a:spLocks noGrp="1"/>
          </p:cNvSpPr>
          <p:nvPr>
            <p:ph type="body" orient="vert" idx="1"/>
          </p:nvPr>
        </p:nvSpPr>
        <p:spPr>
          <a:xfrm>
            <a:off x="838200" y="365125"/>
            <a:ext cx="7734300" cy="5811838"/>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CD75F1BB-F2A8-BF95-7F59-A3D0703F8D0A}"/>
              </a:ext>
            </a:extLst>
          </p:cNvPr>
          <p:cNvSpPr>
            <a:spLocks noGrp="1"/>
          </p:cNvSpPr>
          <p:nvPr>
            <p:ph type="dt" sz="half" idx="10"/>
          </p:nvPr>
        </p:nvSpPr>
        <p:spPr/>
        <p:txBody>
          <a:bodyPr/>
          <a:lstStyle/>
          <a:p>
            <a:fld id="{B4841454-1FF9-47F9-B5A8-786EF4AB61FC}" type="datetimeFigureOut">
              <a:rPr lang="lt-LT" smtClean="0"/>
              <a:t>2025-05-17</a:t>
            </a:fld>
            <a:endParaRPr lang="lt-LT"/>
          </a:p>
        </p:txBody>
      </p:sp>
      <p:sp>
        <p:nvSpPr>
          <p:cNvPr id="5" name="Poraštės vietos rezervavimo ženklas 4">
            <a:extLst>
              <a:ext uri="{FF2B5EF4-FFF2-40B4-BE49-F238E27FC236}">
                <a16:creationId xmlns:a16="http://schemas.microsoft.com/office/drawing/2014/main" id="{C840ED18-F0F6-EB9E-671F-CE30E54FC6BC}"/>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66161651-29C0-E4F0-FB96-7BE04C0BBDA1}"/>
              </a:ext>
            </a:extLst>
          </p:cNvPr>
          <p:cNvSpPr>
            <a:spLocks noGrp="1"/>
          </p:cNvSpPr>
          <p:nvPr>
            <p:ph type="sldNum" sz="quarter" idx="12"/>
          </p:nvPr>
        </p:nvSpPr>
        <p:spPr/>
        <p:txBody>
          <a:bodyPr/>
          <a:lstStyle/>
          <a:p>
            <a:fld id="{987039B1-5101-4534-9DE0-72279760B32B}" type="slidenum">
              <a:rPr lang="lt-LT" smtClean="0"/>
              <a:t>‹#›</a:t>
            </a:fld>
            <a:endParaRPr lang="lt-LT"/>
          </a:p>
        </p:txBody>
      </p:sp>
    </p:spTree>
    <p:extLst>
      <p:ext uri="{BB962C8B-B14F-4D97-AF65-F5344CB8AC3E}">
        <p14:creationId xmlns:p14="http://schemas.microsoft.com/office/powerpoint/2010/main" val="1441823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Pavadinimas ir tekst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5915534-8B22-0075-4A07-62095D51549E}"/>
              </a:ext>
            </a:extLst>
          </p:cNvPr>
          <p:cNvSpPr>
            <a:spLocks noGrp="1"/>
          </p:cNvSpPr>
          <p:nvPr>
            <p:ph type="title"/>
          </p:nvPr>
        </p:nvSpPr>
        <p:spPr/>
        <p:txBody>
          <a:bodyPr/>
          <a:lstStyle/>
          <a:p>
            <a:r>
              <a:rPr lang="lt-LT"/>
              <a:t>Spustelėję redaguokite stilių</a:t>
            </a:r>
          </a:p>
        </p:txBody>
      </p:sp>
      <p:sp>
        <p:nvSpPr>
          <p:cNvPr id="3" name="Teksto vietos rezervavimo ženklas 2">
            <a:extLst>
              <a:ext uri="{FF2B5EF4-FFF2-40B4-BE49-F238E27FC236}">
                <a16:creationId xmlns:a16="http://schemas.microsoft.com/office/drawing/2014/main" id="{D23A384E-D3F0-D273-9A0C-846901365F92}"/>
              </a:ext>
            </a:extLst>
          </p:cNvPr>
          <p:cNvSpPr>
            <a:spLocks noGrp="1"/>
          </p:cNvSpPr>
          <p:nvPr>
            <p:ph type="body"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3C128C1E-5BAB-0592-66CD-168CD829DC20}"/>
              </a:ext>
            </a:extLst>
          </p:cNvPr>
          <p:cNvSpPr>
            <a:spLocks noGrp="1"/>
          </p:cNvSpPr>
          <p:nvPr>
            <p:ph type="dt" sz="half" idx="10"/>
          </p:nvPr>
        </p:nvSpPr>
        <p:spPr/>
        <p:txBody>
          <a:bodyPr/>
          <a:lstStyle/>
          <a:p>
            <a:fld id="{B4841454-1FF9-47F9-B5A8-786EF4AB61FC}" type="datetimeFigureOut">
              <a:rPr lang="lt-LT" smtClean="0"/>
              <a:t>2025-05-17</a:t>
            </a:fld>
            <a:endParaRPr lang="lt-LT"/>
          </a:p>
        </p:txBody>
      </p:sp>
      <p:sp>
        <p:nvSpPr>
          <p:cNvPr id="5" name="Poraštės vietos rezervavimo ženklas 4">
            <a:extLst>
              <a:ext uri="{FF2B5EF4-FFF2-40B4-BE49-F238E27FC236}">
                <a16:creationId xmlns:a16="http://schemas.microsoft.com/office/drawing/2014/main" id="{ECF15596-6F55-7E1E-DAA1-E75820435705}"/>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9D1D8EB1-B8A0-CE2C-C48B-B3202C17C795}"/>
              </a:ext>
            </a:extLst>
          </p:cNvPr>
          <p:cNvSpPr>
            <a:spLocks noGrp="1"/>
          </p:cNvSpPr>
          <p:nvPr>
            <p:ph type="sldNum" sz="quarter" idx="12"/>
          </p:nvPr>
        </p:nvSpPr>
        <p:spPr/>
        <p:txBody>
          <a:bodyPr/>
          <a:lstStyle/>
          <a:p>
            <a:fld id="{987039B1-5101-4534-9DE0-72279760B32B}" type="slidenum">
              <a:rPr lang="lt-LT" smtClean="0"/>
              <a:t>‹#›</a:t>
            </a:fld>
            <a:endParaRPr lang="lt-LT"/>
          </a:p>
        </p:txBody>
      </p:sp>
    </p:spTree>
    <p:extLst>
      <p:ext uri="{BB962C8B-B14F-4D97-AF65-F5344CB8AC3E}">
        <p14:creationId xmlns:p14="http://schemas.microsoft.com/office/powerpoint/2010/main" val="475245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BF6EFDD-AF7F-6CBA-9840-67FFCB92301D}"/>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CBD0F039-11A4-0418-A014-227B540C1D9F}"/>
              </a:ext>
            </a:extLst>
          </p:cNvPr>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D21154D5-041B-A172-C658-444660E46FE2}"/>
              </a:ext>
            </a:extLst>
          </p:cNvPr>
          <p:cNvSpPr>
            <a:spLocks noGrp="1"/>
          </p:cNvSpPr>
          <p:nvPr>
            <p:ph type="dt" sz="half" idx="10"/>
          </p:nvPr>
        </p:nvSpPr>
        <p:spPr/>
        <p:txBody>
          <a:bodyPr/>
          <a:lstStyle/>
          <a:p>
            <a:fld id="{B4841454-1FF9-47F9-B5A8-786EF4AB61FC}" type="datetimeFigureOut">
              <a:rPr lang="lt-LT" smtClean="0"/>
              <a:t>2025-05-17</a:t>
            </a:fld>
            <a:endParaRPr lang="lt-LT"/>
          </a:p>
        </p:txBody>
      </p:sp>
      <p:sp>
        <p:nvSpPr>
          <p:cNvPr id="5" name="Poraštės vietos rezervavimo ženklas 4">
            <a:extLst>
              <a:ext uri="{FF2B5EF4-FFF2-40B4-BE49-F238E27FC236}">
                <a16:creationId xmlns:a16="http://schemas.microsoft.com/office/drawing/2014/main" id="{55FF8FEE-D122-A602-21F7-9E4A6E2619B1}"/>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8AC9CE3F-15A0-ED11-13FA-08A2AC3433A6}"/>
              </a:ext>
            </a:extLst>
          </p:cNvPr>
          <p:cNvSpPr>
            <a:spLocks noGrp="1"/>
          </p:cNvSpPr>
          <p:nvPr>
            <p:ph type="sldNum" sz="quarter" idx="12"/>
          </p:nvPr>
        </p:nvSpPr>
        <p:spPr/>
        <p:txBody>
          <a:bodyPr/>
          <a:lstStyle/>
          <a:p>
            <a:fld id="{987039B1-5101-4534-9DE0-72279760B32B}" type="slidenum">
              <a:rPr lang="lt-LT" smtClean="0"/>
              <a:t>‹#›</a:t>
            </a:fld>
            <a:endParaRPr lang="lt-LT"/>
          </a:p>
        </p:txBody>
      </p:sp>
    </p:spTree>
    <p:extLst>
      <p:ext uri="{BB962C8B-B14F-4D97-AF65-F5344CB8AC3E}">
        <p14:creationId xmlns:p14="http://schemas.microsoft.com/office/powerpoint/2010/main" val="2832798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AEFE421-2302-08E4-CEB6-DED6420E8F0E}"/>
              </a:ext>
            </a:extLst>
          </p:cNvPr>
          <p:cNvSpPr>
            <a:spLocks noGrp="1"/>
          </p:cNvSpPr>
          <p:nvPr>
            <p:ph type="title"/>
          </p:nvPr>
        </p:nvSpPr>
        <p:spPr>
          <a:xfrm>
            <a:off x="831850" y="1709738"/>
            <a:ext cx="10515600" cy="2852737"/>
          </a:xfrm>
        </p:spPr>
        <p:txBody>
          <a:bodyPr anchor="b"/>
          <a:lstStyle>
            <a:lvl1pPr>
              <a:defRPr sz="6000"/>
            </a:lvl1pPr>
          </a:lstStyle>
          <a:p>
            <a:r>
              <a:rPr lang="lt-LT"/>
              <a:t>Spustelėję redaguokite stilių</a:t>
            </a:r>
          </a:p>
        </p:txBody>
      </p:sp>
      <p:sp>
        <p:nvSpPr>
          <p:cNvPr id="3" name="Teksto vietos rezervavimo ženklas 2">
            <a:extLst>
              <a:ext uri="{FF2B5EF4-FFF2-40B4-BE49-F238E27FC236}">
                <a16:creationId xmlns:a16="http://schemas.microsoft.com/office/drawing/2014/main" id="{09D65DE2-D703-DB1C-2BAB-64DB550568E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lt-LT"/>
              <a:t>Spustelėkite, kad galėtumėte redaguoti šablono teksto stilius</a:t>
            </a:r>
          </a:p>
        </p:txBody>
      </p:sp>
      <p:sp>
        <p:nvSpPr>
          <p:cNvPr id="4" name="Datos vietos rezervavimo ženklas 3">
            <a:extLst>
              <a:ext uri="{FF2B5EF4-FFF2-40B4-BE49-F238E27FC236}">
                <a16:creationId xmlns:a16="http://schemas.microsoft.com/office/drawing/2014/main" id="{E8B16461-60DC-7D14-7D94-A64D56C3CEEB}"/>
              </a:ext>
            </a:extLst>
          </p:cNvPr>
          <p:cNvSpPr>
            <a:spLocks noGrp="1"/>
          </p:cNvSpPr>
          <p:nvPr>
            <p:ph type="dt" sz="half" idx="10"/>
          </p:nvPr>
        </p:nvSpPr>
        <p:spPr/>
        <p:txBody>
          <a:bodyPr/>
          <a:lstStyle/>
          <a:p>
            <a:fld id="{B4841454-1FF9-47F9-B5A8-786EF4AB61FC}" type="datetimeFigureOut">
              <a:rPr lang="lt-LT" smtClean="0"/>
              <a:t>2025-05-17</a:t>
            </a:fld>
            <a:endParaRPr lang="lt-LT"/>
          </a:p>
        </p:txBody>
      </p:sp>
      <p:sp>
        <p:nvSpPr>
          <p:cNvPr id="5" name="Poraštės vietos rezervavimo ženklas 4">
            <a:extLst>
              <a:ext uri="{FF2B5EF4-FFF2-40B4-BE49-F238E27FC236}">
                <a16:creationId xmlns:a16="http://schemas.microsoft.com/office/drawing/2014/main" id="{57ABF84A-5298-854A-ADE2-0615BF3FD971}"/>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F8A2089B-8516-CE4C-1E48-65438B69A2FA}"/>
              </a:ext>
            </a:extLst>
          </p:cNvPr>
          <p:cNvSpPr>
            <a:spLocks noGrp="1"/>
          </p:cNvSpPr>
          <p:nvPr>
            <p:ph type="sldNum" sz="quarter" idx="12"/>
          </p:nvPr>
        </p:nvSpPr>
        <p:spPr/>
        <p:txBody>
          <a:bodyPr/>
          <a:lstStyle/>
          <a:p>
            <a:fld id="{987039B1-5101-4534-9DE0-72279760B32B}" type="slidenum">
              <a:rPr lang="lt-LT" smtClean="0"/>
              <a:t>‹#›</a:t>
            </a:fld>
            <a:endParaRPr lang="lt-LT"/>
          </a:p>
        </p:txBody>
      </p:sp>
    </p:spTree>
    <p:extLst>
      <p:ext uri="{BB962C8B-B14F-4D97-AF65-F5344CB8AC3E}">
        <p14:creationId xmlns:p14="http://schemas.microsoft.com/office/powerpoint/2010/main" val="208005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B94662E-5FBA-C886-07CD-9EC14371ECD7}"/>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C190B370-F4AD-3B57-9BB5-EBEE7761A7B3}"/>
              </a:ext>
            </a:extLst>
          </p:cNvPr>
          <p:cNvSpPr>
            <a:spLocks noGrp="1"/>
          </p:cNvSpPr>
          <p:nvPr>
            <p:ph sz="half" idx="1"/>
          </p:nvPr>
        </p:nvSpPr>
        <p:spPr>
          <a:xfrm>
            <a:off x="838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urinio vietos rezervavimo ženklas 3">
            <a:extLst>
              <a:ext uri="{FF2B5EF4-FFF2-40B4-BE49-F238E27FC236}">
                <a16:creationId xmlns:a16="http://schemas.microsoft.com/office/drawing/2014/main" id="{ABC98B3C-288A-43D7-2BD4-B6DDFA43A8E3}"/>
              </a:ext>
            </a:extLst>
          </p:cNvPr>
          <p:cNvSpPr>
            <a:spLocks noGrp="1"/>
          </p:cNvSpPr>
          <p:nvPr>
            <p:ph sz="half" idx="2"/>
          </p:nvPr>
        </p:nvSpPr>
        <p:spPr>
          <a:xfrm>
            <a:off x="6172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Datos vietos rezervavimo ženklas 4">
            <a:extLst>
              <a:ext uri="{FF2B5EF4-FFF2-40B4-BE49-F238E27FC236}">
                <a16:creationId xmlns:a16="http://schemas.microsoft.com/office/drawing/2014/main" id="{A1A6DC13-5CCF-2BBE-6ECA-5E07D8F0A0A3}"/>
              </a:ext>
            </a:extLst>
          </p:cNvPr>
          <p:cNvSpPr>
            <a:spLocks noGrp="1"/>
          </p:cNvSpPr>
          <p:nvPr>
            <p:ph type="dt" sz="half" idx="10"/>
          </p:nvPr>
        </p:nvSpPr>
        <p:spPr/>
        <p:txBody>
          <a:bodyPr/>
          <a:lstStyle/>
          <a:p>
            <a:fld id="{B4841454-1FF9-47F9-B5A8-786EF4AB61FC}" type="datetimeFigureOut">
              <a:rPr lang="lt-LT" smtClean="0"/>
              <a:t>2025-05-17</a:t>
            </a:fld>
            <a:endParaRPr lang="lt-LT"/>
          </a:p>
        </p:txBody>
      </p:sp>
      <p:sp>
        <p:nvSpPr>
          <p:cNvPr id="6" name="Poraštės vietos rezervavimo ženklas 5">
            <a:extLst>
              <a:ext uri="{FF2B5EF4-FFF2-40B4-BE49-F238E27FC236}">
                <a16:creationId xmlns:a16="http://schemas.microsoft.com/office/drawing/2014/main" id="{2483ED5F-E860-E4B6-B892-B449D1C5F64C}"/>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BBAAE901-EDD7-4BF8-9265-45C97A84299F}"/>
              </a:ext>
            </a:extLst>
          </p:cNvPr>
          <p:cNvSpPr>
            <a:spLocks noGrp="1"/>
          </p:cNvSpPr>
          <p:nvPr>
            <p:ph type="sldNum" sz="quarter" idx="12"/>
          </p:nvPr>
        </p:nvSpPr>
        <p:spPr/>
        <p:txBody>
          <a:bodyPr/>
          <a:lstStyle/>
          <a:p>
            <a:fld id="{987039B1-5101-4534-9DE0-72279760B32B}" type="slidenum">
              <a:rPr lang="lt-LT" smtClean="0"/>
              <a:t>‹#›</a:t>
            </a:fld>
            <a:endParaRPr lang="lt-LT"/>
          </a:p>
        </p:txBody>
      </p:sp>
    </p:spTree>
    <p:extLst>
      <p:ext uri="{BB962C8B-B14F-4D97-AF65-F5344CB8AC3E}">
        <p14:creationId xmlns:p14="http://schemas.microsoft.com/office/powerpoint/2010/main" val="774915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700BB1C-9ADC-84B8-2B73-49C65FF8B429}"/>
              </a:ext>
            </a:extLst>
          </p:cNvPr>
          <p:cNvSpPr>
            <a:spLocks noGrp="1"/>
          </p:cNvSpPr>
          <p:nvPr>
            <p:ph type="title"/>
          </p:nvPr>
        </p:nvSpPr>
        <p:spPr>
          <a:xfrm>
            <a:off x="839788" y="365125"/>
            <a:ext cx="10515600" cy="1325563"/>
          </a:xfrm>
        </p:spPr>
        <p:txBody>
          <a:bodyPr/>
          <a:lstStyle/>
          <a:p>
            <a:r>
              <a:rPr lang="lt-LT"/>
              <a:t>Spustelėję redaguokite stilių</a:t>
            </a:r>
          </a:p>
        </p:txBody>
      </p:sp>
      <p:sp>
        <p:nvSpPr>
          <p:cNvPr id="3" name="Teksto vietos rezervavimo ženklas 2">
            <a:extLst>
              <a:ext uri="{FF2B5EF4-FFF2-40B4-BE49-F238E27FC236}">
                <a16:creationId xmlns:a16="http://schemas.microsoft.com/office/drawing/2014/main" id="{6C75A596-C282-3A5A-5AE6-09ED1FC18D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Turinio vietos rezervavimo ženklas 3">
            <a:extLst>
              <a:ext uri="{FF2B5EF4-FFF2-40B4-BE49-F238E27FC236}">
                <a16:creationId xmlns:a16="http://schemas.microsoft.com/office/drawing/2014/main" id="{B4BE030D-1AF0-D87B-43FB-4A251A4789EC}"/>
              </a:ext>
            </a:extLst>
          </p:cNvPr>
          <p:cNvSpPr>
            <a:spLocks noGrp="1"/>
          </p:cNvSpPr>
          <p:nvPr>
            <p:ph sz="half" idx="2"/>
          </p:nvPr>
        </p:nvSpPr>
        <p:spPr>
          <a:xfrm>
            <a:off x="839788" y="2505075"/>
            <a:ext cx="5157787"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Teksto vietos rezervavimo ženklas 4">
            <a:extLst>
              <a:ext uri="{FF2B5EF4-FFF2-40B4-BE49-F238E27FC236}">
                <a16:creationId xmlns:a16="http://schemas.microsoft.com/office/drawing/2014/main" id="{6AB52BB4-4324-CD58-4E3F-8CC7C73FD3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Turinio vietos rezervavimo ženklas 5">
            <a:extLst>
              <a:ext uri="{FF2B5EF4-FFF2-40B4-BE49-F238E27FC236}">
                <a16:creationId xmlns:a16="http://schemas.microsoft.com/office/drawing/2014/main" id="{3BB2FFD4-9822-8D00-CAFE-1815CDFF28D1}"/>
              </a:ext>
            </a:extLst>
          </p:cNvPr>
          <p:cNvSpPr>
            <a:spLocks noGrp="1"/>
          </p:cNvSpPr>
          <p:nvPr>
            <p:ph sz="quarter" idx="4"/>
          </p:nvPr>
        </p:nvSpPr>
        <p:spPr>
          <a:xfrm>
            <a:off x="6172200" y="2505075"/>
            <a:ext cx="5183188"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Datos vietos rezervavimo ženklas 6">
            <a:extLst>
              <a:ext uri="{FF2B5EF4-FFF2-40B4-BE49-F238E27FC236}">
                <a16:creationId xmlns:a16="http://schemas.microsoft.com/office/drawing/2014/main" id="{83583E18-7BAB-E4CE-EA7B-BA026E5A47CF}"/>
              </a:ext>
            </a:extLst>
          </p:cNvPr>
          <p:cNvSpPr>
            <a:spLocks noGrp="1"/>
          </p:cNvSpPr>
          <p:nvPr>
            <p:ph type="dt" sz="half" idx="10"/>
          </p:nvPr>
        </p:nvSpPr>
        <p:spPr/>
        <p:txBody>
          <a:bodyPr/>
          <a:lstStyle/>
          <a:p>
            <a:fld id="{B4841454-1FF9-47F9-B5A8-786EF4AB61FC}" type="datetimeFigureOut">
              <a:rPr lang="lt-LT" smtClean="0"/>
              <a:t>2025-05-17</a:t>
            </a:fld>
            <a:endParaRPr lang="lt-LT"/>
          </a:p>
        </p:txBody>
      </p:sp>
      <p:sp>
        <p:nvSpPr>
          <p:cNvPr id="8" name="Poraštės vietos rezervavimo ženklas 7">
            <a:extLst>
              <a:ext uri="{FF2B5EF4-FFF2-40B4-BE49-F238E27FC236}">
                <a16:creationId xmlns:a16="http://schemas.microsoft.com/office/drawing/2014/main" id="{B135AFF1-7960-A7FC-4FFA-244305CEF200}"/>
              </a:ext>
            </a:extLst>
          </p:cNvPr>
          <p:cNvSpPr>
            <a:spLocks noGrp="1"/>
          </p:cNvSpPr>
          <p:nvPr>
            <p:ph type="ftr" sz="quarter" idx="11"/>
          </p:nvPr>
        </p:nvSpPr>
        <p:spPr/>
        <p:txBody>
          <a:bodyPr/>
          <a:lstStyle/>
          <a:p>
            <a:endParaRPr lang="lt-LT"/>
          </a:p>
        </p:txBody>
      </p:sp>
      <p:sp>
        <p:nvSpPr>
          <p:cNvPr id="9" name="Skaidrės numerio vietos rezervavimo ženklas 8">
            <a:extLst>
              <a:ext uri="{FF2B5EF4-FFF2-40B4-BE49-F238E27FC236}">
                <a16:creationId xmlns:a16="http://schemas.microsoft.com/office/drawing/2014/main" id="{BFCF016C-AA47-2237-D94A-E4034DDFA083}"/>
              </a:ext>
            </a:extLst>
          </p:cNvPr>
          <p:cNvSpPr>
            <a:spLocks noGrp="1"/>
          </p:cNvSpPr>
          <p:nvPr>
            <p:ph type="sldNum" sz="quarter" idx="12"/>
          </p:nvPr>
        </p:nvSpPr>
        <p:spPr/>
        <p:txBody>
          <a:bodyPr/>
          <a:lstStyle/>
          <a:p>
            <a:fld id="{987039B1-5101-4534-9DE0-72279760B32B}" type="slidenum">
              <a:rPr lang="lt-LT" smtClean="0"/>
              <a:t>‹#›</a:t>
            </a:fld>
            <a:endParaRPr lang="lt-LT"/>
          </a:p>
        </p:txBody>
      </p:sp>
    </p:spTree>
    <p:extLst>
      <p:ext uri="{BB962C8B-B14F-4D97-AF65-F5344CB8AC3E}">
        <p14:creationId xmlns:p14="http://schemas.microsoft.com/office/powerpoint/2010/main" val="406073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8FC3516-33A5-4A8C-A47F-ACDFFDB2173A}"/>
              </a:ext>
            </a:extLst>
          </p:cNvPr>
          <p:cNvSpPr>
            <a:spLocks noGrp="1"/>
          </p:cNvSpPr>
          <p:nvPr>
            <p:ph type="title"/>
          </p:nvPr>
        </p:nvSpPr>
        <p:spPr/>
        <p:txBody>
          <a:bodyPr/>
          <a:lstStyle/>
          <a:p>
            <a:r>
              <a:rPr lang="lt-LT"/>
              <a:t>Spustelėję redaguokite stilių</a:t>
            </a:r>
          </a:p>
        </p:txBody>
      </p:sp>
      <p:sp>
        <p:nvSpPr>
          <p:cNvPr id="3" name="Datos vietos rezervavimo ženklas 2">
            <a:extLst>
              <a:ext uri="{FF2B5EF4-FFF2-40B4-BE49-F238E27FC236}">
                <a16:creationId xmlns:a16="http://schemas.microsoft.com/office/drawing/2014/main" id="{455D51EF-2058-87ED-E672-C0AF98275647}"/>
              </a:ext>
            </a:extLst>
          </p:cNvPr>
          <p:cNvSpPr>
            <a:spLocks noGrp="1"/>
          </p:cNvSpPr>
          <p:nvPr>
            <p:ph type="dt" sz="half" idx="10"/>
          </p:nvPr>
        </p:nvSpPr>
        <p:spPr/>
        <p:txBody>
          <a:bodyPr/>
          <a:lstStyle/>
          <a:p>
            <a:fld id="{B4841454-1FF9-47F9-B5A8-786EF4AB61FC}" type="datetimeFigureOut">
              <a:rPr lang="lt-LT" smtClean="0"/>
              <a:t>2025-05-17</a:t>
            </a:fld>
            <a:endParaRPr lang="lt-LT"/>
          </a:p>
        </p:txBody>
      </p:sp>
      <p:sp>
        <p:nvSpPr>
          <p:cNvPr id="4" name="Poraštės vietos rezervavimo ženklas 3">
            <a:extLst>
              <a:ext uri="{FF2B5EF4-FFF2-40B4-BE49-F238E27FC236}">
                <a16:creationId xmlns:a16="http://schemas.microsoft.com/office/drawing/2014/main" id="{D07AD24C-A468-228D-9508-DAFFAD842F2E}"/>
              </a:ext>
            </a:extLst>
          </p:cNvPr>
          <p:cNvSpPr>
            <a:spLocks noGrp="1"/>
          </p:cNvSpPr>
          <p:nvPr>
            <p:ph type="ftr" sz="quarter" idx="11"/>
          </p:nvPr>
        </p:nvSpPr>
        <p:spPr/>
        <p:txBody>
          <a:bodyPr/>
          <a:lstStyle/>
          <a:p>
            <a:endParaRPr lang="lt-LT"/>
          </a:p>
        </p:txBody>
      </p:sp>
      <p:sp>
        <p:nvSpPr>
          <p:cNvPr id="5" name="Skaidrės numerio vietos rezervavimo ženklas 4">
            <a:extLst>
              <a:ext uri="{FF2B5EF4-FFF2-40B4-BE49-F238E27FC236}">
                <a16:creationId xmlns:a16="http://schemas.microsoft.com/office/drawing/2014/main" id="{184E5623-D864-3BBE-EFF9-053F5BC4745D}"/>
              </a:ext>
            </a:extLst>
          </p:cNvPr>
          <p:cNvSpPr>
            <a:spLocks noGrp="1"/>
          </p:cNvSpPr>
          <p:nvPr>
            <p:ph type="sldNum" sz="quarter" idx="12"/>
          </p:nvPr>
        </p:nvSpPr>
        <p:spPr/>
        <p:txBody>
          <a:bodyPr/>
          <a:lstStyle/>
          <a:p>
            <a:fld id="{987039B1-5101-4534-9DE0-72279760B32B}" type="slidenum">
              <a:rPr lang="lt-LT" smtClean="0"/>
              <a:t>‹#›</a:t>
            </a:fld>
            <a:endParaRPr lang="lt-LT"/>
          </a:p>
        </p:txBody>
      </p:sp>
    </p:spTree>
    <p:extLst>
      <p:ext uri="{BB962C8B-B14F-4D97-AF65-F5344CB8AC3E}">
        <p14:creationId xmlns:p14="http://schemas.microsoft.com/office/powerpoint/2010/main" val="4151151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a:extLst>
              <a:ext uri="{FF2B5EF4-FFF2-40B4-BE49-F238E27FC236}">
                <a16:creationId xmlns:a16="http://schemas.microsoft.com/office/drawing/2014/main" id="{1994D30A-A430-6BD1-FE1D-B01AFADCD310}"/>
              </a:ext>
            </a:extLst>
          </p:cNvPr>
          <p:cNvSpPr>
            <a:spLocks noGrp="1"/>
          </p:cNvSpPr>
          <p:nvPr>
            <p:ph type="dt" sz="half" idx="10"/>
          </p:nvPr>
        </p:nvSpPr>
        <p:spPr/>
        <p:txBody>
          <a:bodyPr/>
          <a:lstStyle/>
          <a:p>
            <a:fld id="{B4841454-1FF9-47F9-B5A8-786EF4AB61FC}" type="datetimeFigureOut">
              <a:rPr lang="lt-LT" smtClean="0"/>
              <a:t>2025-05-17</a:t>
            </a:fld>
            <a:endParaRPr lang="lt-LT"/>
          </a:p>
        </p:txBody>
      </p:sp>
      <p:sp>
        <p:nvSpPr>
          <p:cNvPr id="3" name="Poraštės vietos rezervavimo ženklas 2">
            <a:extLst>
              <a:ext uri="{FF2B5EF4-FFF2-40B4-BE49-F238E27FC236}">
                <a16:creationId xmlns:a16="http://schemas.microsoft.com/office/drawing/2014/main" id="{4271BBDD-63C5-2ABA-D9B9-6D9B25F84B8E}"/>
              </a:ext>
            </a:extLst>
          </p:cNvPr>
          <p:cNvSpPr>
            <a:spLocks noGrp="1"/>
          </p:cNvSpPr>
          <p:nvPr>
            <p:ph type="ftr" sz="quarter" idx="11"/>
          </p:nvPr>
        </p:nvSpPr>
        <p:spPr/>
        <p:txBody>
          <a:bodyPr/>
          <a:lstStyle/>
          <a:p>
            <a:endParaRPr lang="lt-LT"/>
          </a:p>
        </p:txBody>
      </p:sp>
      <p:sp>
        <p:nvSpPr>
          <p:cNvPr id="4" name="Skaidrės numerio vietos rezervavimo ženklas 3">
            <a:extLst>
              <a:ext uri="{FF2B5EF4-FFF2-40B4-BE49-F238E27FC236}">
                <a16:creationId xmlns:a16="http://schemas.microsoft.com/office/drawing/2014/main" id="{39C34C6D-7B0E-368B-258E-4C421330444E}"/>
              </a:ext>
            </a:extLst>
          </p:cNvPr>
          <p:cNvSpPr>
            <a:spLocks noGrp="1"/>
          </p:cNvSpPr>
          <p:nvPr>
            <p:ph type="sldNum" sz="quarter" idx="12"/>
          </p:nvPr>
        </p:nvSpPr>
        <p:spPr/>
        <p:txBody>
          <a:bodyPr/>
          <a:lstStyle/>
          <a:p>
            <a:fld id="{987039B1-5101-4534-9DE0-72279760B32B}" type="slidenum">
              <a:rPr lang="lt-LT" smtClean="0"/>
              <a:t>‹#›</a:t>
            </a:fld>
            <a:endParaRPr lang="lt-LT"/>
          </a:p>
        </p:txBody>
      </p:sp>
    </p:spTree>
    <p:extLst>
      <p:ext uri="{BB962C8B-B14F-4D97-AF65-F5344CB8AC3E}">
        <p14:creationId xmlns:p14="http://schemas.microsoft.com/office/powerpoint/2010/main" val="200912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760C4EA-514C-7B7E-DF36-1D135C49086D}"/>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Turinio vietos rezervavimo ženklas 2">
            <a:extLst>
              <a:ext uri="{FF2B5EF4-FFF2-40B4-BE49-F238E27FC236}">
                <a16:creationId xmlns:a16="http://schemas.microsoft.com/office/drawing/2014/main" id="{5CF0304F-B787-3782-F5BA-907FE4ABA4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eksto vietos rezervavimo ženklas 3">
            <a:extLst>
              <a:ext uri="{FF2B5EF4-FFF2-40B4-BE49-F238E27FC236}">
                <a16:creationId xmlns:a16="http://schemas.microsoft.com/office/drawing/2014/main" id="{DFB45065-5266-C5DE-2F87-28C7306543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B5F6159F-47BD-A24E-54B5-867548F4EA72}"/>
              </a:ext>
            </a:extLst>
          </p:cNvPr>
          <p:cNvSpPr>
            <a:spLocks noGrp="1"/>
          </p:cNvSpPr>
          <p:nvPr>
            <p:ph type="dt" sz="half" idx="10"/>
          </p:nvPr>
        </p:nvSpPr>
        <p:spPr/>
        <p:txBody>
          <a:bodyPr/>
          <a:lstStyle/>
          <a:p>
            <a:fld id="{B4841454-1FF9-47F9-B5A8-786EF4AB61FC}" type="datetimeFigureOut">
              <a:rPr lang="lt-LT" smtClean="0"/>
              <a:t>2025-05-17</a:t>
            </a:fld>
            <a:endParaRPr lang="lt-LT"/>
          </a:p>
        </p:txBody>
      </p:sp>
      <p:sp>
        <p:nvSpPr>
          <p:cNvPr id="6" name="Poraštės vietos rezervavimo ženklas 5">
            <a:extLst>
              <a:ext uri="{FF2B5EF4-FFF2-40B4-BE49-F238E27FC236}">
                <a16:creationId xmlns:a16="http://schemas.microsoft.com/office/drawing/2014/main" id="{849835DD-FF9A-B173-5484-D4BB5882FA80}"/>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026699C0-AE40-C8A8-D17E-7922F2A3906F}"/>
              </a:ext>
            </a:extLst>
          </p:cNvPr>
          <p:cNvSpPr>
            <a:spLocks noGrp="1"/>
          </p:cNvSpPr>
          <p:nvPr>
            <p:ph type="sldNum" sz="quarter" idx="12"/>
          </p:nvPr>
        </p:nvSpPr>
        <p:spPr/>
        <p:txBody>
          <a:bodyPr/>
          <a:lstStyle/>
          <a:p>
            <a:fld id="{987039B1-5101-4534-9DE0-72279760B32B}" type="slidenum">
              <a:rPr lang="lt-LT" smtClean="0"/>
              <a:t>‹#›</a:t>
            </a:fld>
            <a:endParaRPr lang="lt-LT"/>
          </a:p>
        </p:txBody>
      </p:sp>
    </p:spTree>
    <p:extLst>
      <p:ext uri="{BB962C8B-B14F-4D97-AF65-F5344CB8AC3E}">
        <p14:creationId xmlns:p14="http://schemas.microsoft.com/office/powerpoint/2010/main" val="2843190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1EFD813-1623-0AA1-C494-0B560C23AC61}"/>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Paveikslėlio vietos rezervavimo ženklas 2">
            <a:extLst>
              <a:ext uri="{FF2B5EF4-FFF2-40B4-BE49-F238E27FC236}">
                <a16:creationId xmlns:a16="http://schemas.microsoft.com/office/drawing/2014/main" id="{0904F5F1-35EA-2BD3-3220-C8391A3E2D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a:extLst>
              <a:ext uri="{FF2B5EF4-FFF2-40B4-BE49-F238E27FC236}">
                <a16:creationId xmlns:a16="http://schemas.microsoft.com/office/drawing/2014/main" id="{6B396DC6-222D-C7EF-9C89-ECE43062D7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D1599879-F702-6373-9F9E-A78215CC4521}"/>
              </a:ext>
            </a:extLst>
          </p:cNvPr>
          <p:cNvSpPr>
            <a:spLocks noGrp="1"/>
          </p:cNvSpPr>
          <p:nvPr>
            <p:ph type="dt" sz="half" idx="10"/>
          </p:nvPr>
        </p:nvSpPr>
        <p:spPr/>
        <p:txBody>
          <a:bodyPr/>
          <a:lstStyle/>
          <a:p>
            <a:fld id="{B4841454-1FF9-47F9-B5A8-786EF4AB61FC}" type="datetimeFigureOut">
              <a:rPr lang="lt-LT" smtClean="0"/>
              <a:t>2025-05-17</a:t>
            </a:fld>
            <a:endParaRPr lang="lt-LT"/>
          </a:p>
        </p:txBody>
      </p:sp>
      <p:sp>
        <p:nvSpPr>
          <p:cNvPr id="6" name="Poraštės vietos rezervavimo ženklas 5">
            <a:extLst>
              <a:ext uri="{FF2B5EF4-FFF2-40B4-BE49-F238E27FC236}">
                <a16:creationId xmlns:a16="http://schemas.microsoft.com/office/drawing/2014/main" id="{989DAB9D-DC10-C6FF-B5BC-D9C63516F658}"/>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159891B9-184D-C3A0-C54D-F8656557B3F1}"/>
              </a:ext>
            </a:extLst>
          </p:cNvPr>
          <p:cNvSpPr>
            <a:spLocks noGrp="1"/>
          </p:cNvSpPr>
          <p:nvPr>
            <p:ph type="sldNum" sz="quarter" idx="12"/>
          </p:nvPr>
        </p:nvSpPr>
        <p:spPr/>
        <p:txBody>
          <a:bodyPr/>
          <a:lstStyle/>
          <a:p>
            <a:fld id="{987039B1-5101-4534-9DE0-72279760B32B}" type="slidenum">
              <a:rPr lang="lt-LT" smtClean="0"/>
              <a:t>‹#›</a:t>
            </a:fld>
            <a:endParaRPr lang="lt-LT"/>
          </a:p>
        </p:txBody>
      </p:sp>
    </p:spTree>
    <p:extLst>
      <p:ext uri="{BB962C8B-B14F-4D97-AF65-F5344CB8AC3E}">
        <p14:creationId xmlns:p14="http://schemas.microsoft.com/office/powerpoint/2010/main" val="3496237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ACCF5349-8D00-09AB-99A1-F4EC49854B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redaguokite stilių</a:t>
            </a:r>
          </a:p>
        </p:txBody>
      </p:sp>
      <p:sp>
        <p:nvSpPr>
          <p:cNvPr id="3" name="Teksto vietos rezervavimo ženklas 2">
            <a:extLst>
              <a:ext uri="{FF2B5EF4-FFF2-40B4-BE49-F238E27FC236}">
                <a16:creationId xmlns:a16="http://schemas.microsoft.com/office/drawing/2014/main" id="{22C33D6C-B175-169A-6F51-AEB6AEDBC9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779870B8-13C9-E007-5BB4-8BFA9124F1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4841454-1FF9-47F9-B5A8-786EF4AB61FC}" type="datetimeFigureOut">
              <a:rPr lang="lt-LT" smtClean="0"/>
              <a:t>2025-05-17</a:t>
            </a:fld>
            <a:endParaRPr lang="lt-LT"/>
          </a:p>
        </p:txBody>
      </p:sp>
      <p:sp>
        <p:nvSpPr>
          <p:cNvPr id="5" name="Poraštės vietos rezervavimo ženklas 4">
            <a:extLst>
              <a:ext uri="{FF2B5EF4-FFF2-40B4-BE49-F238E27FC236}">
                <a16:creationId xmlns:a16="http://schemas.microsoft.com/office/drawing/2014/main" id="{9A6BDC53-6579-2516-FBE6-8F82B7CFB6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lt-LT"/>
          </a:p>
        </p:txBody>
      </p:sp>
      <p:sp>
        <p:nvSpPr>
          <p:cNvPr id="6" name="Skaidrės numerio vietos rezervavimo ženklas 5">
            <a:extLst>
              <a:ext uri="{FF2B5EF4-FFF2-40B4-BE49-F238E27FC236}">
                <a16:creationId xmlns:a16="http://schemas.microsoft.com/office/drawing/2014/main" id="{B70092E9-5447-C2FB-BAF1-6E18D62D2E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87039B1-5101-4534-9DE0-72279760B32B}" type="slidenum">
              <a:rPr lang="lt-LT" smtClean="0"/>
              <a:t>‹#›</a:t>
            </a:fld>
            <a:endParaRPr lang="lt-LT"/>
          </a:p>
        </p:txBody>
      </p:sp>
    </p:spTree>
    <p:extLst>
      <p:ext uri="{BB962C8B-B14F-4D97-AF65-F5344CB8AC3E}">
        <p14:creationId xmlns:p14="http://schemas.microsoft.com/office/powerpoint/2010/main" val="3621013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2.xml"/><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hyperlink" Target="https://am.lrv.lt/lt/veiklos-sritys-1/gamtos-apsauga/invazines-rusys/sosnovskio-barscio-heracleum-sosnowskyi-naikinimas-taikant-nauja-integruota-naikinimo-metoda/" TargetMode="Externa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763CB-EC85-6B3D-98E6-FC651CE7CF7C}"/>
            </a:ext>
          </a:extLst>
        </p:cNvPr>
        <p:cNvGrpSpPr/>
        <p:nvPr/>
      </p:nvGrpSpPr>
      <p:grpSpPr>
        <a:xfrm>
          <a:off x="0" y="0"/>
          <a:ext cx="0" cy="0"/>
          <a:chOff x="0" y="0"/>
          <a:chExt cx="0" cy="0"/>
        </a:xfrm>
      </p:grpSpPr>
      <p:sp>
        <p:nvSpPr>
          <p:cNvPr id="15" name="Stačiakampis 14">
            <a:extLst>
              <a:ext uri="{FF2B5EF4-FFF2-40B4-BE49-F238E27FC236}">
                <a16:creationId xmlns:a16="http://schemas.microsoft.com/office/drawing/2014/main" id="{E567B607-DB9F-2ECC-E37C-A3E64FC3E2DD}"/>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6" name="Stačiakampis: suapvalinti kampai 15">
            <a:extLst>
              <a:ext uri="{FF2B5EF4-FFF2-40B4-BE49-F238E27FC236}">
                <a16:creationId xmlns:a16="http://schemas.microsoft.com/office/drawing/2014/main" id="{1055F2C4-BD3F-3859-D8C3-9BA5DC364F5C}"/>
              </a:ext>
            </a:extLst>
          </p:cNvPr>
          <p:cNvSpPr/>
          <p:nvPr/>
        </p:nvSpPr>
        <p:spPr>
          <a:xfrm>
            <a:off x="145256" y="155481"/>
            <a:ext cx="11901487" cy="6547038"/>
          </a:xfrm>
          <a:prstGeom prst="roundRect">
            <a:avLst>
              <a:gd name="adj" fmla="val 188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graphicFrame>
        <p:nvGraphicFramePr>
          <p:cNvPr id="4" name="Lentelė 3">
            <a:extLst>
              <a:ext uri="{FF2B5EF4-FFF2-40B4-BE49-F238E27FC236}">
                <a16:creationId xmlns:a16="http://schemas.microsoft.com/office/drawing/2014/main" id="{5E1834A4-BF45-D83C-EEC2-3F14BBBBC067}"/>
              </a:ext>
            </a:extLst>
          </p:cNvPr>
          <p:cNvGraphicFramePr>
            <a:graphicFrameLocks noGrp="1"/>
          </p:cNvGraphicFramePr>
          <p:nvPr>
            <p:extLst>
              <p:ext uri="{D42A27DB-BD31-4B8C-83A1-F6EECF244321}">
                <p14:modId xmlns:p14="http://schemas.microsoft.com/office/powerpoint/2010/main" val="1580026168"/>
              </p:ext>
            </p:extLst>
          </p:nvPr>
        </p:nvGraphicFramePr>
        <p:xfrm>
          <a:off x="476258" y="913153"/>
          <a:ext cx="11381777" cy="1676400"/>
        </p:xfrm>
        <a:graphic>
          <a:graphicData uri="http://schemas.openxmlformats.org/drawingml/2006/table">
            <a:tbl>
              <a:tblPr firstRow="1" bandRow="1">
                <a:tableStyleId>{5C22544A-7EE6-4342-B048-85BDC9FD1C3A}</a:tableStyleId>
              </a:tblPr>
              <a:tblGrid>
                <a:gridCol w="2466967">
                  <a:extLst>
                    <a:ext uri="{9D8B030D-6E8A-4147-A177-3AD203B41FA5}">
                      <a16:colId xmlns:a16="http://schemas.microsoft.com/office/drawing/2014/main" val="2618602218"/>
                    </a:ext>
                  </a:extLst>
                </a:gridCol>
                <a:gridCol w="1072671">
                  <a:extLst>
                    <a:ext uri="{9D8B030D-6E8A-4147-A177-3AD203B41FA5}">
                      <a16:colId xmlns:a16="http://schemas.microsoft.com/office/drawing/2014/main" val="4207839022"/>
                    </a:ext>
                  </a:extLst>
                </a:gridCol>
                <a:gridCol w="1847798">
                  <a:extLst>
                    <a:ext uri="{9D8B030D-6E8A-4147-A177-3AD203B41FA5}">
                      <a16:colId xmlns:a16="http://schemas.microsoft.com/office/drawing/2014/main" val="2885710882"/>
                    </a:ext>
                  </a:extLst>
                </a:gridCol>
                <a:gridCol w="1125735">
                  <a:extLst>
                    <a:ext uri="{9D8B030D-6E8A-4147-A177-3AD203B41FA5}">
                      <a16:colId xmlns:a16="http://schemas.microsoft.com/office/drawing/2014/main" val="1805934482"/>
                    </a:ext>
                  </a:extLst>
                </a:gridCol>
                <a:gridCol w="1102761">
                  <a:extLst>
                    <a:ext uri="{9D8B030D-6E8A-4147-A177-3AD203B41FA5}">
                      <a16:colId xmlns:a16="http://schemas.microsoft.com/office/drawing/2014/main" val="3321134361"/>
                    </a:ext>
                  </a:extLst>
                </a:gridCol>
                <a:gridCol w="1194657">
                  <a:extLst>
                    <a:ext uri="{9D8B030D-6E8A-4147-A177-3AD203B41FA5}">
                      <a16:colId xmlns:a16="http://schemas.microsoft.com/office/drawing/2014/main" val="2920755319"/>
                    </a:ext>
                  </a:extLst>
                </a:gridCol>
                <a:gridCol w="1026180">
                  <a:extLst>
                    <a:ext uri="{9D8B030D-6E8A-4147-A177-3AD203B41FA5}">
                      <a16:colId xmlns:a16="http://schemas.microsoft.com/office/drawing/2014/main" val="3290990915"/>
                    </a:ext>
                  </a:extLst>
                </a:gridCol>
                <a:gridCol w="1545008">
                  <a:extLst>
                    <a:ext uri="{9D8B030D-6E8A-4147-A177-3AD203B41FA5}">
                      <a16:colId xmlns:a16="http://schemas.microsoft.com/office/drawing/2014/main" val="1385868513"/>
                    </a:ext>
                  </a:extLst>
                </a:gridCol>
              </a:tblGrid>
              <a:tr h="123139">
                <a:tc rowSpan="2">
                  <a:txBody>
                    <a:bodyPr/>
                    <a:lstStyle/>
                    <a:p>
                      <a:pPr algn="ctr"/>
                      <a:r>
                        <a:rPr lang="lt-LT" sz="1000" dirty="0"/>
                        <a:t>Teritorija, kurioje taikomos naikinimo  priemonės</a:t>
                      </a:r>
                    </a:p>
                  </a:txBody>
                  <a:tcPr anchor="ctr"/>
                </a:tc>
                <a:tc gridSpan="7">
                  <a:txBody>
                    <a:bodyPr/>
                    <a:lstStyle/>
                    <a:p>
                      <a:pPr algn="ctr"/>
                      <a:r>
                        <a:rPr lang="lt-LT" sz="1000" dirty="0"/>
                        <a:t>Naikinimo priemonės</a:t>
                      </a:r>
                    </a:p>
                  </a:txBody>
                  <a:tcPr anchor="ctr"/>
                </a:tc>
                <a:tc hMerge="1">
                  <a:txBody>
                    <a:bodyPr/>
                    <a:lstStyle/>
                    <a:p>
                      <a:endParaRPr lang="lt-LT" dirty="0"/>
                    </a:p>
                  </a:txBody>
                  <a:tcPr/>
                </a:tc>
                <a:tc hMerge="1">
                  <a:txBody>
                    <a:bodyPr/>
                    <a:lstStyle/>
                    <a:p>
                      <a:endParaRPr lang="lt-LT"/>
                    </a:p>
                  </a:txBody>
                  <a:tcPr/>
                </a:tc>
                <a:tc hMerge="1">
                  <a:txBody>
                    <a:bodyPr/>
                    <a:lstStyle/>
                    <a:p>
                      <a:endParaRPr lang="lt-LT" dirty="0"/>
                    </a:p>
                  </a:txBody>
                  <a:tcPr/>
                </a:tc>
                <a:tc hMerge="1">
                  <a:txBody>
                    <a:bodyPr/>
                    <a:lstStyle/>
                    <a:p>
                      <a:pPr algn="ctr"/>
                      <a:endParaRPr lang="lt-LT" dirty="0"/>
                    </a:p>
                  </a:txBody>
                  <a:tcPr anchor="ctr"/>
                </a:tc>
                <a:tc hMerge="1">
                  <a:txBody>
                    <a:bodyPr/>
                    <a:lstStyle/>
                    <a:p>
                      <a:endParaRPr lang="lt-LT"/>
                    </a:p>
                  </a:txBody>
                  <a:tcPr/>
                </a:tc>
                <a:tc hMerge="1">
                  <a:txBody>
                    <a:bodyPr/>
                    <a:lstStyle/>
                    <a:p>
                      <a:pPr algn="ctr"/>
                      <a:endParaRPr lang="lt-LT" dirty="0"/>
                    </a:p>
                  </a:txBody>
                  <a:tcPr anchor="ctr"/>
                </a:tc>
                <a:extLst>
                  <a:ext uri="{0D108BD9-81ED-4DB2-BD59-A6C34878D82A}">
                    <a16:rowId xmlns:a16="http://schemas.microsoft.com/office/drawing/2014/main" val="3336395751"/>
                  </a:ext>
                </a:extLst>
              </a:tr>
              <a:tr h="208229">
                <a:tc vMerge="1">
                  <a:txBody>
                    <a:bodyPr/>
                    <a:lstStyle/>
                    <a:p>
                      <a:pPr algn="ctr"/>
                      <a:endParaRPr lang="lt-LT" dirty="0"/>
                    </a:p>
                  </a:txBody>
                  <a:tcPr anchor="ctr"/>
                </a:tc>
                <a:tc>
                  <a:txBody>
                    <a:bodyPr/>
                    <a:lstStyle/>
                    <a:p>
                      <a:pPr algn="ctr"/>
                      <a:r>
                        <a:rPr lang="lt-LT" sz="1000" dirty="0" err="1"/>
                        <a:t>Moliuskicidų</a:t>
                      </a:r>
                      <a:r>
                        <a:rPr lang="lt-LT" sz="1000" dirty="0"/>
                        <a:t> naudojimas*</a:t>
                      </a:r>
                    </a:p>
                  </a:txBody>
                  <a:tcPr anchor="ctr"/>
                </a:tc>
                <a:tc>
                  <a:txBody>
                    <a:bodyPr/>
                    <a:lstStyle/>
                    <a:p>
                      <a:pPr algn="ctr"/>
                      <a:r>
                        <a:rPr lang="lt-LT" sz="1000" dirty="0" err="1"/>
                        <a:t>Moliuskicidų</a:t>
                      </a:r>
                      <a:r>
                        <a:rPr lang="lt-LT" sz="1000" dirty="0"/>
                        <a:t> naudojimas </a:t>
                      </a:r>
                      <a:r>
                        <a:rPr lang="lt-LT" sz="1000" dirty="0" err="1"/>
                        <a:t>maitintuvėse</a:t>
                      </a:r>
                      <a:endParaRPr lang="lt-LT" sz="1000" dirty="0"/>
                    </a:p>
                  </a:txBody>
                  <a:tcPr anchor="ctr"/>
                </a:tc>
                <a:tc>
                  <a:txBody>
                    <a:bodyPr/>
                    <a:lstStyle/>
                    <a:p>
                      <a:pPr algn="ctr"/>
                      <a:r>
                        <a:rPr lang="lt-LT" sz="1000" dirty="0"/>
                        <a:t>Šienavimas</a:t>
                      </a:r>
                    </a:p>
                  </a:txBody>
                  <a:tcPr anchor="ctr"/>
                </a:tc>
                <a:tc>
                  <a:txBody>
                    <a:bodyPr/>
                    <a:lstStyle/>
                    <a:p>
                      <a:pPr algn="ctr"/>
                      <a:r>
                        <a:rPr lang="lt-LT" sz="1000" dirty="0" err="1"/>
                        <a:t>Veisimosi</a:t>
                      </a:r>
                      <a:r>
                        <a:rPr lang="lt-LT" sz="1000" dirty="0"/>
                        <a:t> vietų sutvarkymas</a:t>
                      </a:r>
                    </a:p>
                  </a:txBody>
                  <a:tcPr anchor="ctr"/>
                </a:tc>
                <a:tc>
                  <a:txBody>
                    <a:bodyPr/>
                    <a:lstStyle/>
                    <a:p>
                      <a:pPr algn="ctr"/>
                      <a:r>
                        <a:rPr lang="lt-LT" sz="1000" dirty="0"/>
                        <a:t>Rinkimas rankomis</a:t>
                      </a:r>
                    </a:p>
                  </a:txBody>
                  <a:tcPr anchor="ctr"/>
                </a:tc>
                <a:tc>
                  <a:txBody>
                    <a:bodyPr/>
                    <a:lstStyle/>
                    <a:p>
                      <a:pPr algn="ctr"/>
                      <a:r>
                        <a:rPr lang="lt-LT" sz="1000" dirty="0"/>
                        <a:t>Rinkimas gaudyklėmis</a:t>
                      </a:r>
                    </a:p>
                  </a:txBody>
                  <a:tcPr anchor="ctr"/>
                </a:tc>
                <a:tc>
                  <a:txBody>
                    <a:bodyPr/>
                    <a:lstStyle/>
                    <a:p>
                      <a:pPr algn="ctr"/>
                      <a:r>
                        <a:rPr lang="lt-LT" sz="1000" dirty="0"/>
                        <a:t>Surinktų moliuskų neutralizavimas druska</a:t>
                      </a:r>
                    </a:p>
                  </a:txBody>
                  <a:tcPr anchor="ctr"/>
                </a:tc>
                <a:extLst>
                  <a:ext uri="{0D108BD9-81ED-4DB2-BD59-A6C34878D82A}">
                    <a16:rowId xmlns:a16="http://schemas.microsoft.com/office/drawing/2014/main" val="259101826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000" dirty="0"/>
                        <a:t>Teritorija, kuriai netaikomos specialiosios žemės naudojimo sąlygos</a:t>
                      </a:r>
                    </a:p>
                  </a:txBody>
                  <a:tcPr anchor="ctr"/>
                </a:tc>
                <a:tc>
                  <a:txBody>
                    <a:bodyPr/>
                    <a:lstStyle/>
                    <a:p>
                      <a:pPr algn="ctr"/>
                      <a:r>
                        <a:rPr lang="lt-LT" sz="1000" b="1" dirty="0">
                          <a:solidFill>
                            <a:schemeClr val="accent6"/>
                          </a:solidFill>
                        </a:rPr>
                        <a:t>V</a:t>
                      </a:r>
                    </a:p>
                  </a:txBody>
                  <a:tcPr anchor="ctr"/>
                </a:tc>
                <a:tc>
                  <a:txBody>
                    <a:bodyPr/>
                    <a:lstStyle/>
                    <a:p>
                      <a:pPr algn="ctr"/>
                      <a:r>
                        <a:rPr lang="lt-LT" sz="1000" b="1" dirty="0">
                          <a:solidFill>
                            <a:schemeClr val="accent6"/>
                          </a:solidFill>
                        </a:rPr>
                        <a:t>V</a:t>
                      </a:r>
                    </a:p>
                  </a:txBody>
                  <a:tcPr anchor="ctr"/>
                </a:tc>
                <a:tc>
                  <a:txBody>
                    <a:bodyPr/>
                    <a:lstStyle/>
                    <a:p>
                      <a:pPr algn="ctr"/>
                      <a:r>
                        <a:rPr lang="lt-LT" sz="1000" b="1" dirty="0">
                          <a:solidFill>
                            <a:schemeClr val="accent6"/>
                          </a:solidFill>
                        </a:rPr>
                        <a:t>V</a:t>
                      </a:r>
                    </a:p>
                  </a:txBody>
                  <a:tcPr anchor="ctr"/>
                </a:tc>
                <a:tc>
                  <a:txBody>
                    <a:bodyPr/>
                    <a:lstStyle/>
                    <a:p>
                      <a:pPr algn="ctr"/>
                      <a:r>
                        <a:rPr lang="lt-LT" sz="1000" b="1" dirty="0">
                          <a:solidFill>
                            <a:schemeClr val="accent6"/>
                          </a:solidFill>
                        </a:rPr>
                        <a:t>V</a:t>
                      </a:r>
                    </a:p>
                  </a:txBody>
                  <a:tcPr anchor="ctr"/>
                </a:tc>
                <a:tc>
                  <a:txBody>
                    <a:bodyPr/>
                    <a:lstStyle/>
                    <a:p>
                      <a:pPr algn="ctr"/>
                      <a:r>
                        <a:rPr lang="lt-LT" sz="1000" b="1" dirty="0">
                          <a:solidFill>
                            <a:schemeClr val="accent6"/>
                          </a:solidFill>
                        </a:rPr>
                        <a:t>V</a:t>
                      </a:r>
                    </a:p>
                  </a:txBody>
                  <a:tcPr anchor="ctr"/>
                </a:tc>
                <a:tc>
                  <a:txBody>
                    <a:bodyPr/>
                    <a:lstStyle/>
                    <a:p>
                      <a:pPr algn="ctr"/>
                      <a:r>
                        <a:rPr lang="lt-LT" sz="1000" b="1" dirty="0">
                          <a:solidFill>
                            <a:schemeClr val="accent6"/>
                          </a:solidFill>
                        </a:rPr>
                        <a:t>V</a:t>
                      </a:r>
                    </a:p>
                  </a:txBody>
                  <a:tcPr anchor="ctr"/>
                </a:tc>
                <a:tc>
                  <a:txBody>
                    <a:bodyPr/>
                    <a:lstStyle/>
                    <a:p>
                      <a:pPr algn="ctr"/>
                      <a:r>
                        <a:rPr lang="lt-LT" sz="1000" b="1" dirty="0">
                          <a:solidFill>
                            <a:schemeClr val="accent6"/>
                          </a:solidFill>
                        </a:rPr>
                        <a:t>V</a:t>
                      </a:r>
                    </a:p>
                  </a:txBody>
                  <a:tcPr anchor="ctr"/>
                </a:tc>
                <a:extLst>
                  <a:ext uri="{0D108BD9-81ED-4DB2-BD59-A6C34878D82A}">
                    <a16:rowId xmlns:a16="http://schemas.microsoft.com/office/drawing/2014/main" val="2124089651"/>
                  </a:ext>
                </a:extLst>
              </a:tr>
              <a:tr h="324020">
                <a:tc>
                  <a:txBody>
                    <a:bodyPr/>
                    <a:lstStyle/>
                    <a:p>
                      <a:pPr algn="l"/>
                      <a:r>
                        <a:rPr lang="lt-LT" sz="1000" kern="1200" dirty="0">
                          <a:solidFill>
                            <a:schemeClr val="dk1"/>
                          </a:solidFill>
                          <a:latin typeface="+mn-lt"/>
                          <a:ea typeface="+mn-ea"/>
                          <a:cs typeface="+mn-cs"/>
                        </a:rPr>
                        <a:t>Paviršinių vandens telkinių pakrantės apsaugos juostose</a:t>
                      </a:r>
                    </a:p>
                  </a:txBody>
                  <a:tcPr anchor="ctr"/>
                </a:tc>
                <a:tc>
                  <a:txBody>
                    <a:bodyPr/>
                    <a:lstStyle/>
                    <a:p>
                      <a:pPr algn="ctr"/>
                      <a:r>
                        <a:rPr lang="lt-LT" sz="1000" b="1" dirty="0">
                          <a:solidFill>
                            <a:srgbClr val="FF0000"/>
                          </a:solidFill>
                        </a:rPr>
                        <a:t>X</a:t>
                      </a:r>
                    </a:p>
                  </a:txBody>
                  <a:tcPr anchor="ctr"/>
                </a:tc>
                <a:tc>
                  <a:txBody>
                    <a:bodyPr/>
                    <a:lstStyle/>
                    <a:p>
                      <a:pPr algn="ctr"/>
                      <a:r>
                        <a:rPr lang="lt-LT" sz="1000" b="1" dirty="0">
                          <a:solidFill>
                            <a:schemeClr val="accent6"/>
                          </a:solidFill>
                        </a:rPr>
                        <a:t>V</a:t>
                      </a:r>
                    </a:p>
                  </a:txBody>
                  <a:tcPr anchor="ctr"/>
                </a:tc>
                <a:tc>
                  <a:txBody>
                    <a:bodyPr/>
                    <a:lstStyle/>
                    <a:p>
                      <a:pPr algn="ctr"/>
                      <a:r>
                        <a:rPr lang="lt-LT" sz="1000" b="1" dirty="0">
                          <a:solidFill>
                            <a:schemeClr val="accent6"/>
                          </a:solidFill>
                        </a:rPr>
                        <a:t>V</a:t>
                      </a:r>
                    </a:p>
                  </a:txBody>
                  <a:tcPr anchor="ctr"/>
                </a:tc>
                <a:tc>
                  <a:txBody>
                    <a:bodyPr/>
                    <a:lstStyle/>
                    <a:p>
                      <a:pPr algn="ctr"/>
                      <a:r>
                        <a:rPr lang="lt-LT" sz="1000" b="1" dirty="0">
                          <a:solidFill>
                            <a:schemeClr val="accent6"/>
                          </a:solidFill>
                        </a:rPr>
                        <a:t>V</a:t>
                      </a:r>
                    </a:p>
                  </a:txBody>
                  <a:tcPr anchor="ctr"/>
                </a:tc>
                <a:tc>
                  <a:txBody>
                    <a:bodyPr/>
                    <a:lstStyle/>
                    <a:p>
                      <a:pPr algn="ctr"/>
                      <a:r>
                        <a:rPr lang="lt-LT" sz="1000" b="1" dirty="0">
                          <a:solidFill>
                            <a:schemeClr val="accent6"/>
                          </a:solidFill>
                        </a:rPr>
                        <a:t>V</a:t>
                      </a:r>
                    </a:p>
                  </a:txBody>
                  <a:tcPr anchor="ctr"/>
                </a:tc>
                <a:tc>
                  <a:txBody>
                    <a:bodyPr/>
                    <a:lstStyle/>
                    <a:p>
                      <a:pPr algn="ctr"/>
                      <a:r>
                        <a:rPr lang="lt-LT" sz="1000" b="1" dirty="0">
                          <a:solidFill>
                            <a:schemeClr val="accent6"/>
                          </a:solidFill>
                        </a:rPr>
                        <a:t>V</a:t>
                      </a:r>
                    </a:p>
                  </a:txBody>
                  <a:tcPr anchor="ctr"/>
                </a:tc>
                <a:tc>
                  <a:txBody>
                    <a:bodyPr/>
                    <a:lstStyle/>
                    <a:p>
                      <a:pPr algn="ctr"/>
                      <a:r>
                        <a:rPr lang="lt-LT" sz="1000" b="1" dirty="0">
                          <a:solidFill>
                            <a:schemeClr val="accent6"/>
                          </a:solidFill>
                        </a:rPr>
                        <a:t>V</a:t>
                      </a:r>
                    </a:p>
                  </a:txBody>
                  <a:tcPr anchor="ctr"/>
                </a:tc>
                <a:extLst>
                  <a:ext uri="{0D108BD9-81ED-4DB2-BD59-A6C34878D82A}">
                    <a16:rowId xmlns:a16="http://schemas.microsoft.com/office/drawing/2014/main" val="915262562"/>
                  </a:ext>
                </a:extLst>
              </a:tr>
              <a:tr h="0">
                <a:tc>
                  <a:txBody>
                    <a:bodyPr/>
                    <a:lstStyle/>
                    <a:p>
                      <a:pPr algn="l"/>
                      <a:r>
                        <a:rPr lang="lt-LT" sz="1000" dirty="0"/>
                        <a:t>Saugomos teritorijos</a:t>
                      </a:r>
                    </a:p>
                  </a:txBody>
                  <a:tcPr anchor="ctr"/>
                </a:tc>
                <a:tc>
                  <a:txBody>
                    <a:bodyPr/>
                    <a:lstStyle/>
                    <a:p>
                      <a:pPr algn="ctr"/>
                      <a:r>
                        <a:rPr lang="lt-LT" sz="1000" b="1" dirty="0">
                          <a:solidFill>
                            <a:schemeClr val="accent6"/>
                          </a:solidFill>
                        </a:rPr>
                        <a:t>V**</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000" b="1" dirty="0">
                          <a:solidFill>
                            <a:schemeClr val="accent6"/>
                          </a:solidFill>
                        </a:rPr>
                        <a:t>V**</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000" b="1" i="0" u="none" strike="noStrike" kern="1200" cap="none" spc="0" normalizeH="0" baseline="0" noProof="0">
                          <a:ln>
                            <a:noFill/>
                          </a:ln>
                          <a:solidFill>
                            <a:srgbClr val="4EA72E"/>
                          </a:solidFill>
                          <a:effectLst/>
                          <a:uLnTx/>
                          <a:uFillTx/>
                          <a:latin typeface="Aptos" panose="02110004020202020204"/>
                          <a:ea typeface="+mn-ea"/>
                          <a:cs typeface="+mn-cs"/>
                        </a:rPr>
                        <a:t>V**</a:t>
                      </a:r>
                      <a:endParaRPr kumimoji="0" lang="lt-LT" sz="1000" b="1" i="0" u="none" strike="noStrike" kern="1200" cap="none" spc="0" normalizeH="0" baseline="0" noProof="0" dirty="0">
                        <a:ln>
                          <a:noFill/>
                        </a:ln>
                        <a:solidFill>
                          <a:srgbClr val="4EA72E"/>
                        </a:solidFill>
                        <a:effectLst/>
                        <a:uLnTx/>
                        <a:uFillTx/>
                        <a:latin typeface="Aptos" panose="0211000402020202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000" b="1" i="0" u="none" strike="noStrike" kern="1200" cap="none" spc="0" normalizeH="0" baseline="0" noProof="0">
                          <a:ln>
                            <a:noFill/>
                          </a:ln>
                          <a:solidFill>
                            <a:srgbClr val="4EA72E"/>
                          </a:solidFill>
                          <a:effectLst/>
                          <a:uLnTx/>
                          <a:uFillTx/>
                          <a:latin typeface="Aptos" panose="02110004020202020204"/>
                          <a:ea typeface="+mn-ea"/>
                          <a:cs typeface="+mn-cs"/>
                        </a:rPr>
                        <a:t>V**</a:t>
                      </a:r>
                      <a:endParaRPr kumimoji="0" lang="lt-LT" sz="1000" b="1" i="0" u="none" strike="noStrike" kern="1200" cap="none" spc="0" normalizeH="0" baseline="0" noProof="0" dirty="0">
                        <a:ln>
                          <a:noFill/>
                        </a:ln>
                        <a:solidFill>
                          <a:srgbClr val="4EA72E"/>
                        </a:solidFill>
                        <a:effectLst/>
                        <a:uLnTx/>
                        <a:uFillTx/>
                        <a:latin typeface="Aptos" panose="0211000402020202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000" b="1" i="0" u="none" strike="noStrike" kern="1200" cap="none" spc="0" normalizeH="0" baseline="0" noProof="0" dirty="0">
                          <a:ln>
                            <a:noFill/>
                          </a:ln>
                          <a:solidFill>
                            <a:srgbClr val="4EA72E"/>
                          </a:solidFill>
                          <a:effectLst/>
                          <a:uLnTx/>
                          <a:uFillTx/>
                          <a:latin typeface="Aptos" panose="02110004020202020204"/>
                          <a:ea typeface="+mn-ea"/>
                          <a:cs typeface="+mn-cs"/>
                        </a:rPr>
                        <a:t>V**</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000" b="1" i="0" u="none" strike="noStrike" kern="1200" cap="none" spc="0" normalizeH="0" baseline="0" noProof="0" dirty="0">
                          <a:ln>
                            <a:noFill/>
                          </a:ln>
                          <a:solidFill>
                            <a:srgbClr val="4EA72E"/>
                          </a:solidFill>
                          <a:effectLst/>
                          <a:uLnTx/>
                          <a:uFillTx/>
                          <a:latin typeface="Aptos" panose="02110004020202020204"/>
                          <a:ea typeface="+mn-ea"/>
                          <a:cs typeface="+mn-cs"/>
                        </a:rPr>
                        <a:t>V**</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000" b="1" i="0" u="none" strike="noStrike" kern="1200" cap="none" spc="0" normalizeH="0" baseline="0" noProof="0" dirty="0">
                          <a:ln>
                            <a:noFill/>
                          </a:ln>
                          <a:solidFill>
                            <a:srgbClr val="4EA72E"/>
                          </a:solidFill>
                          <a:effectLst/>
                          <a:uLnTx/>
                          <a:uFillTx/>
                          <a:latin typeface="Aptos" panose="02110004020202020204"/>
                          <a:ea typeface="+mn-ea"/>
                          <a:cs typeface="+mn-cs"/>
                        </a:rPr>
                        <a:t>V**</a:t>
                      </a:r>
                    </a:p>
                  </a:txBody>
                  <a:tcPr anchor="ctr"/>
                </a:tc>
                <a:extLst>
                  <a:ext uri="{0D108BD9-81ED-4DB2-BD59-A6C34878D82A}">
                    <a16:rowId xmlns:a16="http://schemas.microsoft.com/office/drawing/2014/main" val="3404199078"/>
                  </a:ext>
                </a:extLst>
              </a:tr>
            </a:tbl>
          </a:graphicData>
        </a:graphic>
      </p:graphicFrame>
      <p:sp>
        <p:nvSpPr>
          <p:cNvPr id="9" name="Pavadinimas 1">
            <a:extLst>
              <a:ext uri="{FF2B5EF4-FFF2-40B4-BE49-F238E27FC236}">
                <a16:creationId xmlns:a16="http://schemas.microsoft.com/office/drawing/2014/main" id="{5C0BC324-A68D-635A-4005-56FDADC439CA}"/>
              </a:ext>
            </a:extLst>
          </p:cNvPr>
          <p:cNvSpPr txBox="1">
            <a:spLocks/>
          </p:cNvSpPr>
          <p:nvPr/>
        </p:nvSpPr>
        <p:spPr>
          <a:xfrm>
            <a:off x="476258" y="4231592"/>
            <a:ext cx="3378976" cy="21938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lt-LT" sz="1000" dirty="0">
                <a:latin typeface="+mn-lt"/>
              </a:rPr>
              <a:t>* Augalų apsaugos produktai naudojami, laikantis Augalų apsaugos produktų saugojimo, tiekimo rinkai, naudojimo taisyklėmis, patvirtintomis Lietuvos Respublikos žemės ūkio ministro 2003 m. gruodžio 30 d. įsakymu Nr. 3D-564 „Dėl Augalų apsaugos produktų saugojimo, tiekimo rinkai, naudojimo taisyklių patvirtinimo“. Rekomenduojami naudoti selektyvūs </a:t>
            </a:r>
            <a:r>
              <a:rPr lang="lt-LT" sz="1000" dirty="0" err="1">
                <a:latin typeface="+mn-lt"/>
              </a:rPr>
              <a:t>moliuskicidai</a:t>
            </a:r>
            <a:r>
              <a:rPr lang="lt-LT" sz="1000" dirty="0">
                <a:latin typeface="+mn-lt"/>
              </a:rPr>
              <a:t> </a:t>
            </a:r>
            <a:r>
              <a:rPr lang="lt-LT" sz="1000" dirty="0" err="1">
                <a:latin typeface="+mn-lt"/>
              </a:rPr>
              <a:t>IronMaxx</a:t>
            </a:r>
            <a:r>
              <a:rPr lang="lt-LT" sz="1000" dirty="0">
                <a:latin typeface="+mn-lt"/>
              </a:rPr>
              <a:t> Pro.</a:t>
            </a:r>
          </a:p>
          <a:p>
            <a:pPr marL="171450" indent="-171450" algn="just">
              <a:buFont typeface="Arial" panose="020B0604020202020204" pitchFamily="34" charset="0"/>
              <a:buChar char="•"/>
            </a:pPr>
            <a:endParaRPr lang="lt-LT" sz="1000" dirty="0">
              <a:latin typeface="+mn-lt"/>
            </a:endParaRPr>
          </a:p>
          <a:p>
            <a:pPr algn="just"/>
            <a:r>
              <a:rPr lang="lt-LT" sz="1000" dirty="0">
                <a:latin typeface="+mn-lt"/>
              </a:rPr>
              <a:t>** Saugomose teritorijose atliekamos invazinių rūšių naikinimo priemonės turi būti suderintos su Saugomų teritorijų direkcijomis. </a:t>
            </a:r>
          </a:p>
          <a:p>
            <a:pPr algn="just"/>
            <a:endParaRPr lang="lt-LT" sz="1000" dirty="0">
              <a:latin typeface="+mn-lt"/>
            </a:endParaRPr>
          </a:p>
          <a:p>
            <a:pPr algn="just"/>
            <a:r>
              <a:rPr lang="lt-LT" sz="1000" dirty="0">
                <a:latin typeface="+mn-lt"/>
              </a:rPr>
              <a:t>*** Priklausomai nuo aplinkos sąlygų, nurodyti laikotarpiai gali kisti.</a:t>
            </a:r>
          </a:p>
        </p:txBody>
      </p:sp>
      <p:sp>
        <p:nvSpPr>
          <p:cNvPr id="10" name="Pavadinimas 1">
            <a:extLst>
              <a:ext uri="{FF2B5EF4-FFF2-40B4-BE49-F238E27FC236}">
                <a16:creationId xmlns:a16="http://schemas.microsoft.com/office/drawing/2014/main" id="{3EB2D043-0C97-94BC-DFC1-C6AD351CE7E5}"/>
              </a:ext>
            </a:extLst>
          </p:cNvPr>
          <p:cNvSpPr txBox="1">
            <a:spLocks/>
          </p:cNvSpPr>
          <p:nvPr/>
        </p:nvSpPr>
        <p:spPr>
          <a:xfrm>
            <a:off x="2457454" y="0"/>
            <a:ext cx="68103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dirty="0" err="1">
                <a:solidFill>
                  <a:schemeClr val="accent1"/>
                </a:solidFill>
              </a:rPr>
              <a:t>Ispaninis</a:t>
            </a:r>
            <a:r>
              <a:rPr lang="lt-LT" sz="3600" b="1" dirty="0">
                <a:solidFill>
                  <a:schemeClr val="accent1"/>
                </a:solidFill>
              </a:rPr>
              <a:t> </a:t>
            </a:r>
            <a:r>
              <a:rPr lang="lt-LT" sz="3600" b="1" dirty="0" err="1">
                <a:solidFill>
                  <a:schemeClr val="accent1"/>
                </a:solidFill>
              </a:rPr>
              <a:t>arionas</a:t>
            </a:r>
            <a:endParaRPr lang="lt-LT" sz="3600" b="1" dirty="0">
              <a:solidFill>
                <a:schemeClr val="accent1"/>
              </a:solidFill>
            </a:endParaRPr>
          </a:p>
        </p:txBody>
      </p:sp>
      <p:sp>
        <p:nvSpPr>
          <p:cNvPr id="13" name="Pavadinimas 1">
            <a:extLst>
              <a:ext uri="{FF2B5EF4-FFF2-40B4-BE49-F238E27FC236}">
                <a16:creationId xmlns:a16="http://schemas.microsoft.com/office/drawing/2014/main" id="{94D95A8C-51F4-1CC1-58A8-2DEB6E029A10}"/>
              </a:ext>
            </a:extLst>
          </p:cNvPr>
          <p:cNvSpPr txBox="1">
            <a:spLocks/>
          </p:cNvSpPr>
          <p:nvPr/>
        </p:nvSpPr>
        <p:spPr>
          <a:xfrm>
            <a:off x="476258" y="4313582"/>
            <a:ext cx="11449051" cy="2203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lt-LT" sz="1000" b="1" dirty="0">
              <a:solidFill>
                <a:srgbClr val="156082"/>
              </a:solidFill>
              <a:latin typeface="+mn-lt"/>
            </a:endParaRPr>
          </a:p>
        </p:txBody>
      </p:sp>
      <p:graphicFrame>
        <p:nvGraphicFramePr>
          <p:cNvPr id="14" name="Lentelė 13">
            <a:extLst>
              <a:ext uri="{FF2B5EF4-FFF2-40B4-BE49-F238E27FC236}">
                <a16:creationId xmlns:a16="http://schemas.microsoft.com/office/drawing/2014/main" id="{CFF737BF-2D02-DD94-AF97-7FEB48FEE762}"/>
              </a:ext>
            </a:extLst>
          </p:cNvPr>
          <p:cNvGraphicFramePr>
            <a:graphicFrameLocks noGrp="1"/>
          </p:cNvGraphicFramePr>
          <p:nvPr>
            <p:extLst>
              <p:ext uri="{D42A27DB-BD31-4B8C-83A1-F6EECF244321}">
                <p14:modId xmlns:p14="http://schemas.microsoft.com/office/powerpoint/2010/main" val="1636512656"/>
              </p:ext>
            </p:extLst>
          </p:nvPr>
        </p:nvGraphicFramePr>
        <p:xfrm>
          <a:off x="476258" y="2809376"/>
          <a:ext cx="11387133" cy="1341120"/>
        </p:xfrm>
        <a:graphic>
          <a:graphicData uri="http://schemas.openxmlformats.org/drawingml/2006/table">
            <a:tbl>
              <a:tblPr firstRow="1" bandRow="1">
                <a:tableStyleId>{5C22544A-7EE6-4342-B048-85BDC9FD1C3A}</a:tableStyleId>
              </a:tblPr>
              <a:tblGrid>
                <a:gridCol w="2473357">
                  <a:extLst>
                    <a:ext uri="{9D8B030D-6E8A-4147-A177-3AD203B41FA5}">
                      <a16:colId xmlns:a16="http://schemas.microsoft.com/office/drawing/2014/main" val="2618602218"/>
                    </a:ext>
                  </a:extLst>
                </a:gridCol>
                <a:gridCol w="1175501">
                  <a:extLst>
                    <a:ext uri="{9D8B030D-6E8A-4147-A177-3AD203B41FA5}">
                      <a16:colId xmlns:a16="http://schemas.microsoft.com/office/drawing/2014/main" val="4207839022"/>
                    </a:ext>
                  </a:extLst>
                </a:gridCol>
                <a:gridCol w="1714297">
                  <a:extLst>
                    <a:ext uri="{9D8B030D-6E8A-4147-A177-3AD203B41FA5}">
                      <a16:colId xmlns:a16="http://schemas.microsoft.com/office/drawing/2014/main" val="2885710882"/>
                    </a:ext>
                  </a:extLst>
                </a:gridCol>
                <a:gridCol w="1130095">
                  <a:extLst>
                    <a:ext uri="{9D8B030D-6E8A-4147-A177-3AD203B41FA5}">
                      <a16:colId xmlns:a16="http://schemas.microsoft.com/office/drawing/2014/main" val="1805934482"/>
                    </a:ext>
                  </a:extLst>
                </a:gridCol>
                <a:gridCol w="1091787">
                  <a:extLst>
                    <a:ext uri="{9D8B030D-6E8A-4147-A177-3AD203B41FA5}">
                      <a16:colId xmlns:a16="http://schemas.microsoft.com/office/drawing/2014/main" val="3321134361"/>
                    </a:ext>
                  </a:extLst>
                </a:gridCol>
                <a:gridCol w="1187557">
                  <a:extLst>
                    <a:ext uri="{9D8B030D-6E8A-4147-A177-3AD203B41FA5}">
                      <a16:colId xmlns:a16="http://schemas.microsoft.com/office/drawing/2014/main" val="2920755319"/>
                    </a:ext>
                  </a:extLst>
                </a:gridCol>
                <a:gridCol w="1015170">
                  <a:extLst>
                    <a:ext uri="{9D8B030D-6E8A-4147-A177-3AD203B41FA5}">
                      <a16:colId xmlns:a16="http://schemas.microsoft.com/office/drawing/2014/main" val="2701434013"/>
                    </a:ext>
                  </a:extLst>
                </a:gridCol>
                <a:gridCol w="1599369">
                  <a:extLst>
                    <a:ext uri="{9D8B030D-6E8A-4147-A177-3AD203B41FA5}">
                      <a16:colId xmlns:a16="http://schemas.microsoft.com/office/drawing/2014/main" val="1385868513"/>
                    </a:ext>
                  </a:extLst>
                </a:gridCol>
              </a:tblGrid>
              <a:tr h="123139">
                <a:tc rowSpan="2">
                  <a:txBody>
                    <a:bodyPr/>
                    <a:lstStyle/>
                    <a:p>
                      <a:pPr algn="ctr"/>
                      <a:r>
                        <a:rPr lang="lt-LT" sz="1000" dirty="0"/>
                        <a:t>Taikomas naikinimo metodas</a:t>
                      </a:r>
                    </a:p>
                  </a:txBody>
                  <a:tcPr anchor="ctr"/>
                </a:tc>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000" dirty="0"/>
                        <a:t>Naikinimo sezono metu rekomenduojami priemonių taikymo laikotarpiai***</a:t>
                      </a:r>
                    </a:p>
                  </a:txBody>
                  <a:tcPr anchor="ctr"/>
                </a:tc>
                <a:tc hMerge="1">
                  <a:txBody>
                    <a:bodyPr/>
                    <a:lstStyle/>
                    <a:p>
                      <a:endParaRPr lang="lt-LT" dirty="0"/>
                    </a:p>
                  </a:txBody>
                  <a:tcPr/>
                </a:tc>
                <a:tc hMerge="1">
                  <a:txBody>
                    <a:bodyPr/>
                    <a:lstStyle/>
                    <a:p>
                      <a:endParaRPr lang="lt-LT"/>
                    </a:p>
                  </a:txBody>
                  <a:tcPr/>
                </a:tc>
                <a:tc hMerge="1">
                  <a:txBody>
                    <a:bodyPr/>
                    <a:lstStyle/>
                    <a:p>
                      <a:endParaRPr lang="lt-LT" dirty="0"/>
                    </a:p>
                  </a:txBody>
                  <a:tcPr/>
                </a:tc>
                <a:tc hMerge="1">
                  <a:txBody>
                    <a:bodyPr/>
                    <a:lstStyle/>
                    <a:p>
                      <a:pPr algn="ctr"/>
                      <a:endParaRPr lang="lt-LT" dirty="0"/>
                    </a:p>
                  </a:txBody>
                  <a:tcPr anchor="ctr"/>
                </a:tc>
                <a:tc hMerge="1">
                  <a:txBody>
                    <a:bodyPr/>
                    <a:lstStyle/>
                    <a:p>
                      <a:endParaRPr lang="lt-LT"/>
                    </a:p>
                  </a:txBody>
                  <a:tcPr/>
                </a:tc>
                <a:tc hMerge="1">
                  <a:txBody>
                    <a:bodyPr/>
                    <a:lstStyle/>
                    <a:p>
                      <a:pPr algn="ctr"/>
                      <a:endParaRPr lang="lt-LT" dirty="0"/>
                    </a:p>
                  </a:txBody>
                  <a:tcPr anchor="ctr"/>
                </a:tc>
                <a:extLst>
                  <a:ext uri="{0D108BD9-81ED-4DB2-BD59-A6C34878D82A}">
                    <a16:rowId xmlns:a16="http://schemas.microsoft.com/office/drawing/2014/main" val="3336395751"/>
                  </a:ext>
                </a:extLst>
              </a:tr>
              <a:tr h="208229">
                <a:tc vMerge="1">
                  <a:txBody>
                    <a:bodyPr/>
                    <a:lstStyle/>
                    <a:p>
                      <a:pPr algn="ctr"/>
                      <a:endParaRPr lang="lt-LT" dirty="0"/>
                    </a:p>
                  </a:txBody>
                  <a:tcPr anchor="ctr"/>
                </a:tc>
                <a:tc>
                  <a:txBody>
                    <a:bodyPr/>
                    <a:lstStyle/>
                    <a:p>
                      <a:pPr algn="ctr"/>
                      <a:r>
                        <a:rPr lang="lt-LT" sz="1000" dirty="0" err="1"/>
                        <a:t>Moliuskicidų</a:t>
                      </a:r>
                      <a:r>
                        <a:rPr lang="lt-LT" sz="1000" dirty="0"/>
                        <a:t> naudojimas*</a:t>
                      </a:r>
                    </a:p>
                  </a:txBody>
                  <a:tcPr anchor="ctr"/>
                </a:tc>
                <a:tc>
                  <a:txBody>
                    <a:bodyPr/>
                    <a:lstStyle/>
                    <a:p>
                      <a:pPr algn="ctr"/>
                      <a:r>
                        <a:rPr lang="lt-LT" sz="1000" dirty="0" err="1"/>
                        <a:t>Moliuskicidų</a:t>
                      </a:r>
                      <a:r>
                        <a:rPr lang="lt-LT" sz="1000" dirty="0"/>
                        <a:t> naudojimas* </a:t>
                      </a:r>
                      <a:r>
                        <a:rPr lang="lt-LT" sz="1000" dirty="0" err="1"/>
                        <a:t>maitintuvėse</a:t>
                      </a:r>
                      <a:endParaRPr lang="lt-LT" sz="1000" dirty="0"/>
                    </a:p>
                  </a:txBody>
                  <a:tcPr anchor="ctr"/>
                </a:tc>
                <a:tc>
                  <a:txBody>
                    <a:bodyPr/>
                    <a:lstStyle/>
                    <a:p>
                      <a:pPr algn="ctr"/>
                      <a:r>
                        <a:rPr lang="lt-LT" sz="1000" dirty="0"/>
                        <a:t>Šienavimas</a:t>
                      </a:r>
                    </a:p>
                  </a:txBody>
                  <a:tcPr anchor="ctr"/>
                </a:tc>
                <a:tc>
                  <a:txBody>
                    <a:bodyPr/>
                    <a:lstStyle/>
                    <a:p>
                      <a:pPr algn="ctr"/>
                      <a:r>
                        <a:rPr lang="lt-LT" sz="1000" dirty="0" err="1"/>
                        <a:t>Veisimosi</a:t>
                      </a:r>
                      <a:r>
                        <a:rPr lang="lt-LT" sz="1000" dirty="0"/>
                        <a:t> vietų sutvarkymas</a:t>
                      </a:r>
                    </a:p>
                  </a:txBody>
                  <a:tcPr anchor="ctr"/>
                </a:tc>
                <a:tc>
                  <a:txBody>
                    <a:bodyPr/>
                    <a:lstStyle/>
                    <a:p>
                      <a:pPr algn="ctr"/>
                      <a:r>
                        <a:rPr lang="lt-LT" sz="1000" dirty="0"/>
                        <a:t>Rinkimas rankomis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000" dirty="0"/>
                        <a:t>Rinkimas gaudyklėmis</a:t>
                      </a:r>
                    </a:p>
                  </a:txBody>
                  <a:tcPr anchor="ctr"/>
                </a:tc>
                <a:tc>
                  <a:txBody>
                    <a:bodyPr/>
                    <a:lstStyle/>
                    <a:p>
                      <a:pPr algn="ctr"/>
                      <a:r>
                        <a:rPr lang="lt-LT" sz="1000" dirty="0"/>
                        <a:t>Surinktų moliuskų neutralizavimas druska</a:t>
                      </a:r>
                    </a:p>
                  </a:txBody>
                  <a:tcPr anchor="ctr"/>
                </a:tc>
                <a:extLst>
                  <a:ext uri="{0D108BD9-81ED-4DB2-BD59-A6C34878D82A}">
                    <a16:rowId xmlns:a16="http://schemas.microsoft.com/office/drawing/2014/main" val="259101826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000" kern="1200" dirty="0">
                          <a:solidFill>
                            <a:schemeClr val="dk1"/>
                          </a:solidFill>
                          <a:latin typeface="+mn-lt"/>
                          <a:ea typeface="+mn-ea"/>
                          <a:cs typeface="+mn-cs"/>
                        </a:rPr>
                        <a:t>Gausos reguliavimas mechaniniais, cheminiais ir biologiniais naikinimo būdais</a:t>
                      </a:r>
                    </a:p>
                  </a:txBody>
                  <a:tcPr anchor="ctr"/>
                </a:tc>
                <a:tc>
                  <a:txBody>
                    <a:bodyPr/>
                    <a:lstStyle/>
                    <a:p>
                      <a:pPr algn="ctr"/>
                      <a:r>
                        <a:rPr lang="lt-LT" sz="1000" b="0" kern="1200" dirty="0">
                          <a:solidFill>
                            <a:schemeClr val="tx1"/>
                          </a:solidFill>
                          <a:latin typeface="+mn-lt"/>
                          <a:ea typeface="+mn-ea"/>
                          <a:cs typeface="+mn-cs"/>
                        </a:rPr>
                        <a:t>keturi barstymai balandžio-rugsėjo mėn.</a:t>
                      </a:r>
                    </a:p>
                  </a:txBody>
                  <a:tcPr anchor="ctr"/>
                </a:tc>
                <a:tc>
                  <a:txBody>
                    <a:bodyPr/>
                    <a:lstStyle/>
                    <a:p>
                      <a:pPr algn="ctr"/>
                      <a:r>
                        <a:rPr lang="lt-LT" sz="1000" b="0" kern="1200" dirty="0">
                          <a:solidFill>
                            <a:schemeClr val="tx1"/>
                          </a:solidFill>
                          <a:latin typeface="+mn-lt"/>
                          <a:ea typeface="+mn-ea"/>
                          <a:cs typeface="+mn-cs"/>
                        </a:rPr>
                        <a:t>nuolat papildomos</a:t>
                      </a:r>
                    </a:p>
                    <a:p>
                      <a:pPr algn="ctr"/>
                      <a:r>
                        <a:rPr lang="lt-LT" sz="1000" b="0" kern="1200" dirty="0">
                          <a:solidFill>
                            <a:schemeClr val="tx1"/>
                          </a:solidFill>
                          <a:latin typeface="+mn-lt"/>
                          <a:ea typeface="+mn-ea"/>
                          <a:cs typeface="+mn-cs"/>
                        </a:rPr>
                        <a:t>birželio – rugpjūčio mėn.</a:t>
                      </a:r>
                    </a:p>
                  </a:txBody>
                  <a:tcPr anchor="ctr"/>
                </a:tc>
                <a:tc>
                  <a:txBody>
                    <a:bodyPr/>
                    <a:lstStyle/>
                    <a:p>
                      <a:pPr algn="ctr"/>
                      <a:r>
                        <a:rPr lang="lt-LT" sz="1000" b="0" kern="1200" dirty="0">
                          <a:solidFill>
                            <a:schemeClr val="tx1"/>
                          </a:solidFill>
                          <a:latin typeface="+mn-lt"/>
                          <a:ea typeface="+mn-ea"/>
                          <a:cs typeface="+mn-cs"/>
                        </a:rPr>
                        <a:t>šeši šienavimai</a:t>
                      </a:r>
                    </a:p>
                    <a:p>
                      <a:pPr algn="ctr"/>
                      <a:r>
                        <a:rPr lang="lt-LT" sz="1000" b="0" kern="1200" dirty="0">
                          <a:solidFill>
                            <a:schemeClr val="tx1"/>
                          </a:solidFill>
                          <a:latin typeface="+mn-lt"/>
                          <a:ea typeface="+mn-ea"/>
                          <a:cs typeface="+mn-cs"/>
                        </a:rPr>
                        <a:t>birželio – rugpjūčio mėn.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000" b="0" kern="1200" dirty="0">
                          <a:solidFill>
                            <a:schemeClr val="tx1"/>
                          </a:solidFill>
                          <a:latin typeface="+mn-lt"/>
                          <a:ea typeface="+mn-ea"/>
                          <a:cs typeface="+mn-cs"/>
                        </a:rPr>
                        <a:t>balandžio – rugsėjo mėn.</a:t>
                      </a:r>
                    </a:p>
                  </a:txBody>
                  <a:tcPr anchor="ctr"/>
                </a:tc>
                <a:tc>
                  <a:txBody>
                    <a:bodyPr/>
                    <a:lstStyle/>
                    <a:p>
                      <a:pPr algn="ctr"/>
                      <a:r>
                        <a:rPr lang="lt-LT" sz="1000" b="0" dirty="0">
                          <a:solidFill>
                            <a:schemeClr val="tx1"/>
                          </a:solidFill>
                        </a:rPr>
                        <a:t>nuolat</a:t>
                      </a:r>
                    </a:p>
                    <a:p>
                      <a:pPr marL="0" marR="0" lvl="0" indent="0" algn="ctr" defTabSz="914400" rtl="0" eaLnBrk="1" fontAlgn="auto" latinLnBrk="0" hangingPunct="1">
                        <a:lnSpc>
                          <a:spcPct val="100000"/>
                        </a:lnSpc>
                        <a:spcBef>
                          <a:spcPts val="0"/>
                        </a:spcBef>
                        <a:spcAft>
                          <a:spcPts val="0"/>
                        </a:spcAft>
                        <a:buClrTx/>
                        <a:buSzTx/>
                        <a:buFontTx/>
                        <a:buNone/>
                        <a:tabLst/>
                        <a:defRPr/>
                      </a:pPr>
                      <a:r>
                        <a:rPr lang="lt-LT" sz="1000" b="0" kern="1200" dirty="0">
                          <a:solidFill>
                            <a:schemeClr val="tx1"/>
                          </a:solidFill>
                          <a:latin typeface="+mn-lt"/>
                          <a:ea typeface="+mn-ea"/>
                          <a:cs typeface="+mn-cs"/>
                        </a:rPr>
                        <a:t>birželio – rugpjūčio mėn.</a:t>
                      </a:r>
                    </a:p>
                    <a:p>
                      <a:pPr algn="ctr"/>
                      <a:endParaRPr lang="lt-LT" sz="1000" b="0" dirty="0">
                        <a:solidFill>
                          <a:schemeClr val="tx1"/>
                        </a:solidFill>
                      </a:endParaRPr>
                    </a:p>
                  </a:txBody>
                  <a:tcPr anchor="ctr"/>
                </a:tc>
                <a:tc>
                  <a:txBody>
                    <a:bodyPr/>
                    <a:lstStyle/>
                    <a:p>
                      <a:pPr algn="ctr"/>
                      <a:r>
                        <a:rPr lang="lt-LT" sz="1000" b="0" kern="1200" dirty="0">
                          <a:solidFill>
                            <a:schemeClr val="tx1"/>
                          </a:solidFill>
                          <a:latin typeface="+mn-lt"/>
                          <a:ea typeface="+mn-ea"/>
                          <a:cs typeface="+mn-cs"/>
                        </a:rPr>
                        <a:t>balandį (įrengimas), birželį, liepą (priežiūra)</a:t>
                      </a:r>
                    </a:p>
                  </a:txBody>
                  <a:tcPr anchor="ctr"/>
                </a:tc>
                <a:tc>
                  <a:txBody>
                    <a:bodyPr/>
                    <a:lstStyle/>
                    <a:p>
                      <a:pPr algn="ctr"/>
                      <a:r>
                        <a:rPr lang="lt-LT" sz="1000" b="0" dirty="0">
                          <a:solidFill>
                            <a:schemeClr val="tx1"/>
                          </a:solidFill>
                        </a:rPr>
                        <a:t>nuolat surinkus</a:t>
                      </a:r>
                    </a:p>
                  </a:txBody>
                  <a:tcPr anchor="ctr"/>
                </a:tc>
                <a:extLst>
                  <a:ext uri="{0D108BD9-81ED-4DB2-BD59-A6C34878D82A}">
                    <a16:rowId xmlns:a16="http://schemas.microsoft.com/office/drawing/2014/main" val="2124089651"/>
                  </a:ext>
                </a:extLst>
              </a:tr>
            </a:tbl>
          </a:graphicData>
        </a:graphic>
      </p:graphicFrame>
      <p:grpSp>
        <p:nvGrpSpPr>
          <p:cNvPr id="32" name="Grupė 31">
            <a:extLst>
              <a:ext uri="{FF2B5EF4-FFF2-40B4-BE49-F238E27FC236}">
                <a16:creationId xmlns:a16="http://schemas.microsoft.com/office/drawing/2014/main" id="{CD278418-5451-1F03-6BB0-0447912AF884}"/>
              </a:ext>
            </a:extLst>
          </p:cNvPr>
          <p:cNvGrpSpPr/>
          <p:nvPr/>
        </p:nvGrpSpPr>
        <p:grpSpPr>
          <a:xfrm>
            <a:off x="4000491" y="4231592"/>
            <a:ext cx="4182262" cy="2347796"/>
            <a:chOff x="4000491" y="4231592"/>
            <a:chExt cx="4182262" cy="2347796"/>
          </a:xfrm>
        </p:grpSpPr>
        <p:grpSp>
          <p:nvGrpSpPr>
            <p:cNvPr id="29" name="Grupė 28">
              <a:extLst>
                <a:ext uri="{FF2B5EF4-FFF2-40B4-BE49-F238E27FC236}">
                  <a16:creationId xmlns:a16="http://schemas.microsoft.com/office/drawing/2014/main" id="{99D0E1AA-EFFD-5F11-DECD-C5CBA1290642}"/>
                </a:ext>
              </a:extLst>
            </p:cNvPr>
            <p:cNvGrpSpPr/>
            <p:nvPr/>
          </p:nvGrpSpPr>
          <p:grpSpPr>
            <a:xfrm>
              <a:off x="4132361" y="4308970"/>
              <a:ext cx="3918521" cy="2193039"/>
              <a:chOff x="4178373" y="4423147"/>
              <a:chExt cx="3918521" cy="2193039"/>
            </a:xfrm>
          </p:grpSpPr>
          <p:pic>
            <p:nvPicPr>
              <p:cNvPr id="24" name="Paveikslėlis 23" descr="Paveikslėlis, kuriame yra žalias, lauko, žemė, lapas&#10;&#10;Automatiškai sugeneruotas aprašymas">
                <a:extLst>
                  <a:ext uri="{FF2B5EF4-FFF2-40B4-BE49-F238E27FC236}">
                    <a16:creationId xmlns:a16="http://schemas.microsoft.com/office/drawing/2014/main" id="{24B8672F-1D23-1C9C-31C9-E75F1CC44131}"/>
                  </a:ext>
                </a:extLst>
              </p:cNvPr>
              <p:cNvPicPr>
                <a:picLocks noChangeAspect="1"/>
              </p:cNvPicPr>
              <p:nvPr/>
            </p:nvPicPr>
            <p:blipFill>
              <a:blip r:embed="rId2">
                <a:extLst>
                  <a:ext uri="{28A0092B-C50C-407E-A947-70E740481C1C}">
                    <a14:useLocalDpi xmlns:a14="http://schemas.microsoft.com/office/drawing/2010/main" val="0"/>
                  </a:ext>
                </a:extLst>
              </a:blip>
              <a:srcRect l="9450" t="19689" r="9646" b="13569"/>
              <a:stretch/>
            </p:blipFill>
            <p:spPr>
              <a:xfrm>
                <a:off x="5883509" y="4423147"/>
                <a:ext cx="2186529" cy="1352887"/>
              </a:xfrm>
              <a:prstGeom prst="roundRect">
                <a:avLst>
                  <a:gd name="adj" fmla="val 10279"/>
                </a:avLst>
              </a:prstGeom>
              <a:ln>
                <a:noFill/>
              </a:ln>
              <a:effectLst/>
              <a:scene3d>
                <a:camera prst="orthographicFront"/>
                <a:lightRig rig="contrasting" dir="t">
                  <a:rot lat="0" lon="0" rev="4200000"/>
                </a:lightRig>
              </a:scene3d>
              <a:sp3d prstMaterial="plastic">
                <a:contourClr>
                  <a:srgbClr val="969696"/>
                </a:contourClr>
              </a:sp3d>
            </p:spPr>
          </p:pic>
          <p:sp>
            <p:nvSpPr>
              <p:cNvPr id="25" name="Pavadinimas 1">
                <a:extLst>
                  <a:ext uri="{FF2B5EF4-FFF2-40B4-BE49-F238E27FC236}">
                    <a16:creationId xmlns:a16="http://schemas.microsoft.com/office/drawing/2014/main" id="{2EFCAB17-2151-96D3-D487-BB3A73C2E826}"/>
                  </a:ext>
                </a:extLst>
              </p:cNvPr>
              <p:cNvSpPr txBox="1">
                <a:spLocks/>
              </p:cNvSpPr>
              <p:nvPr/>
            </p:nvSpPr>
            <p:spPr>
              <a:xfrm>
                <a:off x="5843092" y="5862366"/>
                <a:ext cx="2253802" cy="7538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900" dirty="0">
                    <a:solidFill>
                      <a:srgbClr val="156082"/>
                    </a:solidFill>
                    <a:latin typeface="+mn-lt"/>
                  </a:rPr>
                  <a:t>1 pav. Gaudyklių pavyzdys. Renkantis gaudyklę reikėtų įvertinti jos talpą, nes  nuo to priklauso kiek dažnai reikės jas ištuštinti.</a:t>
                </a:r>
                <a:endParaRPr lang="lt-LT" sz="900" b="1" dirty="0">
                  <a:solidFill>
                    <a:srgbClr val="156082"/>
                  </a:solidFill>
                  <a:latin typeface="+mn-lt"/>
                </a:endParaRPr>
              </a:p>
            </p:txBody>
          </p:sp>
          <p:pic>
            <p:nvPicPr>
              <p:cNvPr id="27" name="Paveikslėlis 26" descr="Paveikslėlis, kuriame yra lauko, žemė&#10;&#10;Automatiškai sugeneruotas aprašymas">
                <a:extLst>
                  <a:ext uri="{FF2B5EF4-FFF2-40B4-BE49-F238E27FC236}">
                    <a16:creationId xmlns:a16="http://schemas.microsoft.com/office/drawing/2014/main" id="{F4101E7E-48E1-77FC-799E-D415E0B64C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8373" y="4423147"/>
                <a:ext cx="1637863" cy="2183817"/>
              </a:xfrm>
              <a:prstGeom prst="roundRect">
                <a:avLst>
                  <a:gd name="adj" fmla="val 10279"/>
                </a:avLst>
              </a:prstGeom>
              <a:ln>
                <a:noFill/>
              </a:ln>
              <a:effectLst/>
              <a:scene3d>
                <a:camera prst="orthographicFront"/>
                <a:lightRig rig="contrasting" dir="t">
                  <a:rot lat="0" lon="0" rev="4200000"/>
                </a:lightRig>
              </a:scene3d>
              <a:sp3d prstMaterial="plastic">
                <a:contourClr>
                  <a:srgbClr val="969696"/>
                </a:contourClr>
              </a:sp3d>
            </p:spPr>
          </p:pic>
          <p:sp>
            <p:nvSpPr>
              <p:cNvPr id="28" name="Ovalas 27">
                <a:extLst>
                  <a:ext uri="{FF2B5EF4-FFF2-40B4-BE49-F238E27FC236}">
                    <a16:creationId xmlns:a16="http://schemas.microsoft.com/office/drawing/2014/main" id="{2752E209-F063-3580-2FFD-BDCEE61E5CF6}"/>
                  </a:ext>
                </a:extLst>
              </p:cNvPr>
              <p:cNvSpPr/>
              <p:nvPr/>
            </p:nvSpPr>
            <p:spPr>
              <a:xfrm>
                <a:off x="4623789" y="5886787"/>
                <a:ext cx="747032" cy="72674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grpSp>
        <p:sp>
          <p:nvSpPr>
            <p:cNvPr id="30" name="Stačiakampis: suapvalinti kampai 29">
              <a:extLst>
                <a:ext uri="{FF2B5EF4-FFF2-40B4-BE49-F238E27FC236}">
                  <a16:creationId xmlns:a16="http://schemas.microsoft.com/office/drawing/2014/main" id="{7A3949F9-7E09-AE94-F800-C93F8A41EDA4}"/>
                </a:ext>
              </a:extLst>
            </p:cNvPr>
            <p:cNvSpPr/>
            <p:nvPr/>
          </p:nvSpPr>
          <p:spPr>
            <a:xfrm>
              <a:off x="4000491" y="4231592"/>
              <a:ext cx="4182262" cy="2347796"/>
            </a:xfrm>
            <a:prstGeom prst="roundRect">
              <a:avLst>
                <a:gd name="adj" fmla="val 4924"/>
              </a:avLst>
            </a:prstGeom>
            <a:noFill/>
            <a:ln>
              <a:solidFill>
                <a:srgbClr val="1560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solidFill>
                  <a:srgbClr val="156082"/>
                </a:solidFill>
              </a:endParaRPr>
            </a:p>
          </p:txBody>
        </p:sp>
      </p:grpSp>
      <p:grpSp>
        <p:nvGrpSpPr>
          <p:cNvPr id="33" name="Grupė 32">
            <a:extLst>
              <a:ext uri="{FF2B5EF4-FFF2-40B4-BE49-F238E27FC236}">
                <a16:creationId xmlns:a16="http://schemas.microsoft.com/office/drawing/2014/main" id="{5C709E4F-02C8-17ED-7F16-8DCDC0448354}"/>
              </a:ext>
            </a:extLst>
          </p:cNvPr>
          <p:cNvGrpSpPr/>
          <p:nvPr/>
        </p:nvGrpSpPr>
        <p:grpSpPr>
          <a:xfrm>
            <a:off x="8292551" y="4231592"/>
            <a:ext cx="3565485" cy="2361362"/>
            <a:chOff x="8292551" y="4231592"/>
            <a:chExt cx="3565485" cy="2361362"/>
          </a:xfrm>
        </p:grpSpPr>
        <p:grpSp>
          <p:nvGrpSpPr>
            <p:cNvPr id="22" name="Grupė 21">
              <a:extLst>
                <a:ext uri="{FF2B5EF4-FFF2-40B4-BE49-F238E27FC236}">
                  <a16:creationId xmlns:a16="http://schemas.microsoft.com/office/drawing/2014/main" id="{7799CABC-2540-6DEB-3181-1EE85B98A10C}"/>
                </a:ext>
              </a:extLst>
            </p:cNvPr>
            <p:cNvGrpSpPr/>
            <p:nvPr/>
          </p:nvGrpSpPr>
          <p:grpSpPr>
            <a:xfrm>
              <a:off x="8442301" y="4313582"/>
              <a:ext cx="3282860" cy="2279372"/>
              <a:chOff x="8580531" y="4423741"/>
              <a:chExt cx="3282860" cy="2330375"/>
            </a:xfrm>
          </p:grpSpPr>
          <p:pic>
            <p:nvPicPr>
              <p:cNvPr id="18" name="Paveikslėlis 17" descr="Paveikslėlis, kuriame yra plastinė lėkštė, asmuo, žolė, lauko&#10;&#10;Automatiškai sugeneruotas aprašymas">
                <a:extLst>
                  <a:ext uri="{FF2B5EF4-FFF2-40B4-BE49-F238E27FC236}">
                    <a16:creationId xmlns:a16="http://schemas.microsoft.com/office/drawing/2014/main" id="{3A3190CC-DD10-41C0-6675-CEB42892170A}"/>
                  </a:ext>
                </a:extLst>
              </p:cNvPr>
              <p:cNvPicPr>
                <a:picLocks noChangeAspect="1"/>
              </p:cNvPicPr>
              <p:nvPr/>
            </p:nvPicPr>
            <p:blipFill>
              <a:blip r:embed="rId4">
                <a:extLst>
                  <a:ext uri="{28A0092B-C50C-407E-A947-70E740481C1C}">
                    <a14:useLocalDpi xmlns:a14="http://schemas.microsoft.com/office/drawing/2010/main" val="0"/>
                  </a:ext>
                </a:extLst>
              </a:blip>
              <a:srcRect t="10380" b="14332"/>
              <a:stretch/>
            </p:blipFill>
            <p:spPr>
              <a:xfrm>
                <a:off x="8580531" y="4423741"/>
                <a:ext cx="1605116" cy="1611285"/>
              </a:xfrm>
              <a:prstGeom prst="roundRect">
                <a:avLst>
                  <a:gd name="adj" fmla="val 10279"/>
                </a:avLst>
              </a:prstGeom>
              <a:ln>
                <a:noFill/>
              </a:ln>
              <a:effectLst/>
              <a:scene3d>
                <a:camera prst="orthographicFront"/>
                <a:lightRig rig="contrasting" dir="t">
                  <a:rot lat="0" lon="0" rev="4200000"/>
                </a:lightRig>
              </a:scene3d>
              <a:sp3d prstMaterial="plastic">
                <a:contourClr>
                  <a:srgbClr val="969696"/>
                </a:contourClr>
              </a:sp3d>
            </p:spPr>
          </p:pic>
          <p:pic>
            <p:nvPicPr>
              <p:cNvPr id="20" name="Paveikslėlis 19" descr="Paveikslėlis, kuriame yra asmuo, žolė, žalias, lauko&#10;&#10;Automatiškai sugeneruotas aprašymas">
                <a:extLst>
                  <a:ext uri="{FF2B5EF4-FFF2-40B4-BE49-F238E27FC236}">
                    <a16:creationId xmlns:a16="http://schemas.microsoft.com/office/drawing/2014/main" id="{A565362A-84F0-B39C-1A51-6EE37C32F1FC}"/>
                  </a:ext>
                </a:extLst>
              </p:cNvPr>
              <p:cNvPicPr>
                <a:picLocks noChangeAspect="1"/>
              </p:cNvPicPr>
              <p:nvPr/>
            </p:nvPicPr>
            <p:blipFill>
              <a:blip r:embed="rId5">
                <a:extLst>
                  <a:ext uri="{28A0092B-C50C-407E-A947-70E740481C1C}">
                    <a14:useLocalDpi xmlns:a14="http://schemas.microsoft.com/office/drawing/2010/main" val="0"/>
                  </a:ext>
                </a:extLst>
              </a:blip>
              <a:srcRect l="13731" t="25104" b="8851"/>
              <a:stretch/>
            </p:blipFill>
            <p:spPr>
              <a:xfrm>
                <a:off x="10252920" y="4423742"/>
                <a:ext cx="1605116" cy="1611285"/>
              </a:xfrm>
              <a:prstGeom prst="roundRect">
                <a:avLst>
                  <a:gd name="adj" fmla="val 10279"/>
                </a:avLst>
              </a:prstGeom>
              <a:ln>
                <a:noFill/>
              </a:ln>
              <a:effectLst/>
              <a:scene3d>
                <a:camera prst="orthographicFront"/>
                <a:lightRig rig="contrasting" dir="t">
                  <a:rot lat="0" lon="0" rev="4200000"/>
                </a:lightRig>
              </a:scene3d>
              <a:sp3d prstMaterial="plastic">
                <a:contourClr>
                  <a:srgbClr val="969696"/>
                </a:contourClr>
              </a:sp3d>
            </p:spPr>
          </p:pic>
          <p:sp>
            <p:nvSpPr>
              <p:cNvPr id="21" name="Pavadinimas 1">
                <a:extLst>
                  <a:ext uri="{FF2B5EF4-FFF2-40B4-BE49-F238E27FC236}">
                    <a16:creationId xmlns:a16="http://schemas.microsoft.com/office/drawing/2014/main" id="{5E576F3D-D9CB-F853-F131-34BF08A2523A}"/>
                  </a:ext>
                </a:extLst>
              </p:cNvPr>
              <p:cNvSpPr txBox="1">
                <a:spLocks/>
              </p:cNvSpPr>
              <p:nvPr/>
            </p:nvSpPr>
            <p:spPr>
              <a:xfrm>
                <a:off x="8580531" y="5983429"/>
                <a:ext cx="3282860" cy="7706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900" dirty="0">
                    <a:solidFill>
                      <a:srgbClr val="156082"/>
                    </a:solidFill>
                    <a:latin typeface="+mn-lt"/>
                  </a:rPr>
                  <a:t>2 pav. </a:t>
                </a:r>
                <a:r>
                  <a:rPr lang="lt-LT" sz="900" dirty="0" err="1">
                    <a:solidFill>
                      <a:srgbClr val="156082"/>
                    </a:solidFill>
                    <a:latin typeface="+mn-lt"/>
                  </a:rPr>
                  <a:t>Maitintuvių</a:t>
                </a:r>
                <a:r>
                  <a:rPr lang="lt-LT" sz="900" dirty="0">
                    <a:solidFill>
                      <a:srgbClr val="156082"/>
                    </a:solidFill>
                    <a:latin typeface="+mn-lt"/>
                  </a:rPr>
                  <a:t> pavyzdys. Maitinimo talpos parenkamos taip, kad jas galima būtų papildyti </a:t>
                </a:r>
                <a:r>
                  <a:rPr lang="lt-LT" sz="900" dirty="0" err="1">
                    <a:solidFill>
                      <a:srgbClr val="156082"/>
                    </a:solidFill>
                    <a:latin typeface="+mn-lt"/>
                  </a:rPr>
                  <a:t>moliuskicidais</a:t>
                </a:r>
                <a:r>
                  <a:rPr lang="lt-LT" sz="900" dirty="0">
                    <a:solidFill>
                      <a:srgbClr val="156082"/>
                    </a:solidFill>
                    <a:latin typeface="+mn-lt"/>
                  </a:rPr>
                  <a:t>,  ir jie būtų apsaugoti nuo aplinkos veiksnių (vėjo, lietaus ir kt.)</a:t>
                </a:r>
                <a:endParaRPr lang="lt-LT" sz="900" b="1" dirty="0">
                  <a:solidFill>
                    <a:srgbClr val="156082"/>
                  </a:solidFill>
                  <a:latin typeface="+mn-lt"/>
                </a:endParaRPr>
              </a:p>
            </p:txBody>
          </p:sp>
        </p:grpSp>
        <p:sp>
          <p:nvSpPr>
            <p:cNvPr id="31" name="Stačiakampis: suapvalinti kampai 30">
              <a:extLst>
                <a:ext uri="{FF2B5EF4-FFF2-40B4-BE49-F238E27FC236}">
                  <a16:creationId xmlns:a16="http://schemas.microsoft.com/office/drawing/2014/main" id="{2263D2D7-7A46-469F-3F01-8945575EB737}"/>
                </a:ext>
              </a:extLst>
            </p:cNvPr>
            <p:cNvSpPr/>
            <p:nvPr/>
          </p:nvSpPr>
          <p:spPr>
            <a:xfrm>
              <a:off x="8292551" y="4231592"/>
              <a:ext cx="3565485" cy="2347796"/>
            </a:xfrm>
            <a:prstGeom prst="roundRect">
              <a:avLst>
                <a:gd name="adj" fmla="val 4924"/>
              </a:avLst>
            </a:prstGeom>
            <a:noFill/>
            <a:ln>
              <a:solidFill>
                <a:srgbClr val="1560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solidFill>
                  <a:srgbClr val="156082"/>
                </a:solidFill>
              </a:endParaRPr>
            </a:p>
          </p:txBody>
        </p:sp>
      </p:grpSp>
    </p:spTree>
    <p:extLst>
      <p:ext uri="{BB962C8B-B14F-4D97-AF65-F5344CB8AC3E}">
        <p14:creationId xmlns:p14="http://schemas.microsoft.com/office/powerpoint/2010/main" val="822149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tačiakampis 54">
            <a:extLst>
              <a:ext uri="{FF2B5EF4-FFF2-40B4-BE49-F238E27FC236}">
                <a16:creationId xmlns:a16="http://schemas.microsoft.com/office/drawing/2014/main" id="{46098E49-509F-56B4-98A4-C58078C3BAD4}"/>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6" name="Stačiakampis: suapvalinti kampai 55">
            <a:extLst>
              <a:ext uri="{FF2B5EF4-FFF2-40B4-BE49-F238E27FC236}">
                <a16:creationId xmlns:a16="http://schemas.microsoft.com/office/drawing/2014/main" id="{14B2EE3C-D93F-D81B-2526-FB6DEE0DD696}"/>
              </a:ext>
            </a:extLst>
          </p:cNvPr>
          <p:cNvSpPr/>
          <p:nvPr/>
        </p:nvSpPr>
        <p:spPr>
          <a:xfrm>
            <a:off x="145256" y="155481"/>
            <a:ext cx="11901487" cy="6547038"/>
          </a:xfrm>
          <a:prstGeom prst="roundRect">
            <a:avLst>
              <a:gd name="adj" fmla="val 188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Pavadinimas 1">
            <a:extLst>
              <a:ext uri="{FF2B5EF4-FFF2-40B4-BE49-F238E27FC236}">
                <a16:creationId xmlns:a16="http://schemas.microsoft.com/office/drawing/2014/main" id="{C5386D68-0E37-3B85-6DC5-0EF411001B4F}"/>
              </a:ext>
            </a:extLst>
          </p:cNvPr>
          <p:cNvSpPr>
            <a:spLocks noGrp="1"/>
          </p:cNvSpPr>
          <p:nvPr>
            <p:ph type="title"/>
          </p:nvPr>
        </p:nvSpPr>
        <p:spPr>
          <a:xfrm>
            <a:off x="2515175" y="-90691"/>
            <a:ext cx="6810371" cy="1325563"/>
          </a:xfrm>
        </p:spPr>
        <p:txBody>
          <a:bodyPr>
            <a:normAutofit/>
          </a:bodyPr>
          <a:lstStyle/>
          <a:p>
            <a:r>
              <a:rPr lang="en-US" sz="3600" b="1" dirty="0" err="1">
                <a:solidFill>
                  <a:schemeClr val="accent1"/>
                </a:solidFill>
              </a:rPr>
              <a:t>Sosnovskio</a:t>
            </a:r>
            <a:r>
              <a:rPr lang="en-US" sz="3600" b="1" dirty="0">
                <a:solidFill>
                  <a:schemeClr val="accent1"/>
                </a:solidFill>
              </a:rPr>
              <a:t> ir </a:t>
            </a:r>
            <a:r>
              <a:rPr lang="en-US" sz="3600" b="1" dirty="0" err="1">
                <a:solidFill>
                  <a:schemeClr val="accent1"/>
                </a:solidFill>
              </a:rPr>
              <a:t>Mantegacio</a:t>
            </a:r>
            <a:r>
              <a:rPr lang="en-US" sz="3600" b="1" dirty="0">
                <a:solidFill>
                  <a:schemeClr val="accent1"/>
                </a:solidFill>
              </a:rPr>
              <a:t> bar</a:t>
            </a:r>
            <a:r>
              <a:rPr lang="lt-LT" sz="3600" b="1" dirty="0" err="1">
                <a:solidFill>
                  <a:schemeClr val="accent1"/>
                </a:solidFill>
              </a:rPr>
              <a:t>ščiai</a:t>
            </a:r>
            <a:endParaRPr lang="lt-LT" sz="3600" b="1" dirty="0">
              <a:solidFill>
                <a:schemeClr val="accent1"/>
              </a:solidFill>
            </a:endParaRPr>
          </a:p>
        </p:txBody>
      </p:sp>
      <p:graphicFrame>
        <p:nvGraphicFramePr>
          <p:cNvPr id="4" name="Lentelė 3">
            <a:extLst>
              <a:ext uri="{FF2B5EF4-FFF2-40B4-BE49-F238E27FC236}">
                <a16:creationId xmlns:a16="http://schemas.microsoft.com/office/drawing/2014/main" id="{01BB86C2-9653-037E-38E3-4A3C0639D42B}"/>
              </a:ext>
            </a:extLst>
          </p:cNvPr>
          <p:cNvGraphicFramePr>
            <a:graphicFrameLocks noGrp="1"/>
          </p:cNvGraphicFramePr>
          <p:nvPr>
            <p:extLst>
              <p:ext uri="{D42A27DB-BD31-4B8C-83A1-F6EECF244321}">
                <p14:modId xmlns:p14="http://schemas.microsoft.com/office/powerpoint/2010/main" val="3373340216"/>
              </p:ext>
            </p:extLst>
          </p:nvPr>
        </p:nvGraphicFramePr>
        <p:xfrm>
          <a:off x="457778" y="871101"/>
          <a:ext cx="6548437" cy="1676400"/>
        </p:xfrm>
        <a:graphic>
          <a:graphicData uri="http://schemas.openxmlformats.org/drawingml/2006/table">
            <a:tbl>
              <a:tblPr firstRow="1" bandRow="1">
                <a:tableStyleId>{5C22544A-7EE6-4342-B048-85BDC9FD1C3A}</a:tableStyleId>
              </a:tblPr>
              <a:tblGrid>
                <a:gridCol w="2352675">
                  <a:extLst>
                    <a:ext uri="{9D8B030D-6E8A-4147-A177-3AD203B41FA5}">
                      <a16:colId xmlns:a16="http://schemas.microsoft.com/office/drawing/2014/main" val="2618602218"/>
                    </a:ext>
                  </a:extLst>
                </a:gridCol>
                <a:gridCol w="908842">
                  <a:extLst>
                    <a:ext uri="{9D8B030D-6E8A-4147-A177-3AD203B41FA5}">
                      <a16:colId xmlns:a16="http://schemas.microsoft.com/office/drawing/2014/main" val="4207839022"/>
                    </a:ext>
                  </a:extLst>
                </a:gridCol>
                <a:gridCol w="696378">
                  <a:extLst>
                    <a:ext uri="{9D8B030D-6E8A-4147-A177-3AD203B41FA5}">
                      <a16:colId xmlns:a16="http://schemas.microsoft.com/office/drawing/2014/main" val="2885710882"/>
                    </a:ext>
                  </a:extLst>
                </a:gridCol>
                <a:gridCol w="833180">
                  <a:extLst>
                    <a:ext uri="{9D8B030D-6E8A-4147-A177-3AD203B41FA5}">
                      <a16:colId xmlns:a16="http://schemas.microsoft.com/office/drawing/2014/main" val="3321134361"/>
                    </a:ext>
                  </a:extLst>
                </a:gridCol>
                <a:gridCol w="1757362">
                  <a:extLst>
                    <a:ext uri="{9D8B030D-6E8A-4147-A177-3AD203B41FA5}">
                      <a16:colId xmlns:a16="http://schemas.microsoft.com/office/drawing/2014/main" val="2920755319"/>
                    </a:ext>
                  </a:extLst>
                </a:gridCol>
              </a:tblGrid>
              <a:tr h="0">
                <a:tc rowSpan="2">
                  <a:txBody>
                    <a:bodyPr/>
                    <a:lstStyle/>
                    <a:p>
                      <a:pPr algn="ctr"/>
                      <a:r>
                        <a:rPr lang="lt-LT" sz="1000" dirty="0"/>
                        <a:t>Teritorija, kurioje taikomos naikinimo  priemonės</a:t>
                      </a:r>
                    </a:p>
                  </a:txBody>
                  <a:tcPr anchor="ctr"/>
                </a:tc>
                <a:tc gridSpan="4">
                  <a:txBody>
                    <a:bodyPr/>
                    <a:lstStyle/>
                    <a:p>
                      <a:pPr algn="ctr"/>
                      <a:r>
                        <a:rPr lang="lt-LT" sz="1000" dirty="0"/>
                        <a:t>Naikinimo priemonės</a:t>
                      </a:r>
                    </a:p>
                  </a:txBody>
                  <a:tcPr anchor="ctr"/>
                </a:tc>
                <a:tc hMerge="1">
                  <a:txBody>
                    <a:bodyPr/>
                    <a:lstStyle/>
                    <a:p>
                      <a:endParaRPr lang="lt-LT" dirty="0"/>
                    </a:p>
                  </a:txBody>
                  <a:tcPr/>
                </a:tc>
                <a:tc hMerge="1">
                  <a:txBody>
                    <a:bodyPr/>
                    <a:lstStyle/>
                    <a:p>
                      <a:endParaRPr lang="lt-LT" dirty="0"/>
                    </a:p>
                  </a:txBody>
                  <a:tcPr/>
                </a:tc>
                <a:tc hMerge="1">
                  <a:txBody>
                    <a:bodyPr/>
                    <a:lstStyle/>
                    <a:p>
                      <a:pPr algn="ctr"/>
                      <a:endParaRPr lang="lt-LT" dirty="0"/>
                    </a:p>
                  </a:txBody>
                  <a:tcPr anchor="ctr"/>
                </a:tc>
                <a:extLst>
                  <a:ext uri="{0D108BD9-81ED-4DB2-BD59-A6C34878D82A}">
                    <a16:rowId xmlns:a16="http://schemas.microsoft.com/office/drawing/2014/main" val="3336395751"/>
                  </a:ext>
                </a:extLst>
              </a:tr>
              <a:tr h="208229">
                <a:tc vMerge="1">
                  <a:txBody>
                    <a:bodyPr/>
                    <a:lstStyle/>
                    <a:p>
                      <a:pPr algn="ctr"/>
                      <a:endParaRPr lang="lt-LT" dirty="0"/>
                    </a:p>
                  </a:txBody>
                  <a:tcPr anchor="ctr"/>
                </a:tc>
                <a:tc>
                  <a:txBody>
                    <a:bodyPr/>
                    <a:lstStyle/>
                    <a:p>
                      <a:pPr algn="ctr"/>
                      <a:r>
                        <a:rPr lang="lt-LT" sz="1000" b="0" dirty="0"/>
                        <a:t>Herbicidų naudojimas*</a:t>
                      </a:r>
                    </a:p>
                  </a:txBody>
                  <a:tcPr anchor="ctr"/>
                </a:tc>
                <a:tc>
                  <a:txBody>
                    <a:bodyPr/>
                    <a:lstStyle/>
                    <a:p>
                      <a:pPr algn="ctr"/>
                      <a:r>
                        <a:rPr lang="lt-LT" sz="1000" b="0" dirty="0"/>
                        <a:t>Kasimas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000" b="0" dirty="0"/>
                        <a:t>Šienavimas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000" b="0" dirty="0"/>
                        <a:t>Mechaninis žemės dirbimas</a:t>
                      </a:r>
                    </a:p>
                    <a:p>
                      <a:pPr algn="ctr"/>
                      <a:r>
                        <a:rPr lang="lt-LT" sz="1000" b="0" dirty="0"/>
                        <a:t>(arimas, dirvos frezavimas)</a:t>
                      </a:r>
                    </a:p>
                  </a:txBody>
                  <a:tcPr anchor="ctr"/>
                </a:tc>
                <a:extLst>
                  <a:ext uri="{0D108BD9-81ED-4DB2-BD59-A6C34878D82A}">
                    <a16:rowId xmlns:a16="http://schemas.microsoft.com/office/drawing/2014/main" val="259101826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000" dirty="0"/>
                        <a:t>Teritorija, kuriai netaikomos specialiosios žemės naudojimo sąlygos</a:t>
                      </a:r>
                    </a:p>
                  </a:txBody>
                  <a:tcPr anchor="ctr"/>
                </a:tc>
                <a:tc>
                  <a:txBody>
                    <a:bodyPr/>
                    <a:lstStyle/>
                    <a:p>
                      <a:pPr algn="ctr"/>
                      <a:r>
                        <a:rPr lang="lt-LT" sz="1000" b="1" dirty="0">
                          <a:solidFill>
                            <a:schemeClr val="accent6"/>
                          </a:solidFill>
                        </a:rPr>
                        <a:t>V</a:t>
                      </a:r>
                    </a:p>
                  </a:txBody>
                  <a:tcPr anchor="ctr"/>
                </a:tc>
                <a:tc>
                  <a:txBody>
                    <a:bodyPr/>
                    <a:lstStyle/>
                    <a:p>
                      <a:pPr algn="ctr"/>
                      <a:r>
                        <a:rPr lang="lt-LT" sz="1000" b="1" dirty="0">
                          <a:solidFill>
                            <a:schemeClr val="accent6"/>
                          </a:solidFill>
                        </a:rPr>
                        <a:t>V</a:t>
                      </a:r>
                    </a:p>
                  </a:txBody>
                  <a:tcPr anchor="ctr"/>
                </a:tc>
                <a:tc>
                  <a:txBody>
                    <a:bodyPr/>
                    <a:lstStyle/>
                    <a:p>
                      <a:pPr algn="ctr"/>
                      <a:r>
                        <a:rPr lang="lt-LT" sz="1000" b="1" dirty="0">
                          <a:solidFill>
                            <a:schemeClr val="accent6"/>
                          </a:solidFill>
                        </a:rPr>
                        <a:t>V</a:t>
                      </a:r>
                    </a:p>
                  </a:txBody>
                  <a:tcPr anchor="ctr"/>
                </a:tc>
                <a:tc>
                  <a:txBody>
                    <a:bodyPr/>
                    <a:lstStyle/>
                    <a:p>
                      <a:pPr algn="ctr"/>
                      <a:r>
                        <a:rPr lang="lt-LT" sz="1000" b="1" dirty="0">
                          <a:solidFill>
                            <a:schemeClr val="accent6"/>
                          </a:solidFill>
                        </a:rPr>
                        <a:t>V</a:t>
                      </a:r>
                    </a:p>
                  </a:txBody>
                  <a:tcPr anchor="ctr"/>
                </a:tc>
                <a:extLst>
                  <a:ext uri="{0D108BD9-81ED-4DB2-BD59-A6C34878D82A}">
                    <a16:rowId xmlns:a16="http://schemas.microsoft.com/office/drawing/2014/main" val="2124089651"/>
                  </a:ext>
                </a:extLst>
              </a:tr>
              <a:tr h="271645">
                <a:tc>
                  <a:txBody>
                    <a:bodyPr/>
                    <a:lstStyle/>
                    <a:p>
                      <a:pPr algn="l"/>
                      <a:r>
                        <a:rPr lang="lt-LT" sz="1000" kern="1200" dirty="0">
                          <a:solidFill>
                            <a:schemeClr val="dk1"/>
                          </a:solidFill>
                          <a:latin typeface="+mn-lt"/>
                          <a:ea typeface="+mn-ea"/>
                          <a:cs typeface="+mn-cs"/>
                        </a:rPr>
                        <a:t>Paviršinių vandens telkinių pakrantės apsaugos juostose</a:t>
                      </a:r>
                    </a:p>
                  </a:txBody>
                  <a:tcPr anchor="ctr"/>
                </a:tc>
                <a:tc>
                  <a:txBody>
                    <a:bodyPr/>
                    <a:lstStyle/>
                    <a:p>
                      <a:pPr algn="ctr"/>
                      <a:r>
                        <a:rPr lang="lt-LT" sz="1000" dirty="0">
                          <a:solidFill>
                            <a:srgbClr val="FF0000"/>
                          </a:solidFill>
                        </a:rPr>
                        <a:t>V****</a:t>
                      </a:r>
                    </a:p>
                  </a:txBody>
                  <a:tcPr anchor="ctr"/>
                </a:tc>
                <a:tc>
                  <a:txBody>
                    <a:bodyPr/>
                    <a:lstStyle/>
                    <a:p>
                      <a:pPr algn="ctr"/>
                      <a:r>
                        <a:rPr lang="lt-LT" sz="1000" b="1" dirty="0">
                          <a:solidFill>
                            <a:schemeClr val="accent6"/>
                          </a:solidFill>
                        </a:rPr>
                        <a:t>V</a:t>
                      </a:r>
                    </a:p>
                  </a:txBody>
                  <a:tcPr anchor="ctr"/>
                </a:tc>
                <a:tc>
                  <a:txBody>
                    <a:bodyPr/>
                    <a:lstStyle/>
                    <a:p>
                      <a:pPr algn="ctr"/>
                      <a:r>
                        <a:rPr lang="lt-LT" sz="1000" b="1" dirty="0">
                          <a:solidFill>
                            <a:schemeClr val="accent6"/>
                          </a:solidFill>
                        </a:rPr>
                        <a:t>V</a:t>
                      </a:r>
                    </a:p>
                  </a:txBody>
                  <a:tcPr anchor="ctr"/>
                </a:tc>
                <a:tc>
                  <a:txBody>
                    <a:bodyPr/>
                    <a:lstStyle/>
                    <a:p>
                      <a:pPr algn="ctr"/>
                      <a:r>
                        <a:rPr lang="lt-LT" sz="1000" b="1" dirty="0">
                          <a:solidFill>
                            <a:srgbClr val="FF0000"/>
                          </a:solidFill>
                        </a:rPr>
                        <a:t>X</a:t>
                      </a:r>
                    </a:p>
                  </a:txBody>
                  <a:tcPr anchor="ctr"/>
                </a:tc>
                <a:extLst>
                  <a:ext uri="{0D108BD9-81ED-4DB2-BD59-A6C34878D82A}">
                    <a16:rowId xmlns:a16="http://schemas.microsoft.com/office/drawing/2014/main" val="915262562"/>
                  </a:ext>
                </a:extLst>
              </a:tr>
              <a:tr h="0">
                <a:tc>
                  <a:txBody>
                    <a:bodyPr/>
                    <a:lstStyle/>
                    <a:p>
                      <a:pPr algn="l"/>
                      <a:r>
                        <a:rPr lang="lt-LT" sz="1000" dirty="0"/>
                        <a:t>Saugomos teritorijos</a:t>
                      </a:r>
                    </a:p>
                  </a:txBody>
                  <a:tcPr anchor="ctr"/>
                </a:tc>
                <a:tc>
                  <a:txBody>
                    <a:bodyPr/>
                    <a:lstStyle/>
                    <a:p>
                      <a:pPr algn="ctr"/>
                      <a:r>
                        <a:rPr lang="lt-LT" sz="1000" b="1" dirty="0">
                          <a:solidFill>
                            <a:schemeClr val="accent6"/>
                          </a:solidFill>
                        </a:rPr>
                        <a:t>V**</a:t>
                      </a:r>
                    </a:p>
                  </a:txBody>
                  <a:tcPr anchor="ctr"/>
                </a:tc>
                <a:tc>
                  <a:txBody>
                    <a:bodyPr/>
                    <a:lstStyle/>
                    <a:p>
                      <a:pPr algn="ctr"/>
                      <a:r>
                        <a:rPr lang="lt-LT" sz="1000" b="1" dirty="0">
                          <a:solidFill>
                            <a:schemeClr val="accent6"/>
                          </a:solidFill>
                        </a:rPr>
                        <a:t>V**</a:t>
                      </a:r>
                    </a:p>
                  </a:txBody>
                  <a:tcPr anchor="ctr"/>
                </a:tc>
                <a:tc>
                  <a:txBody>
                    <a:bodyPr/>
                    <a:lstStyle/>
                    <a:p>
                      <a:pPr algn="ctr"/>
                      <a:r>
                        <a:rPr lang="lt-LT" sz="1000" b="1" dirty="0">
                          <a:solidFill>
                            <a:schemeClr val="accent6"/>
                          </a:solidFill>
                        </a:rPr>
                        <a:t>V**</a:t>
                      </a:r>
                    </a:p>
                  </a:txBody>
                  <a:tcPr anchor="ctr"/>
                </a:tc>
                <a:tc>
                  <a:txBody>
                    <a:bodyPr/>
                    <a:lstStyle/>
                    <a:p>
                      <a:pPr algn="ctr"/>
                      <a:r>
                        <a:rPr lang="lt-LT" sz="1000" b="1" dirty="0">
                          <a:solidFill>
                            <a:schemeClr val="accent6"/>
                          </a:solidFill>
                        </a:rPr>
                        <a:t>V**</a:t>
                      </a:r>
                    </a:p>
                  </a:txBody>
                  <a:tcPr anchor="ctr"/>
                </a:tc>
                <a:extLst>
                  <a:ext uri="{0D108BD9-81ED-4DB2-BD59-A6C34878D82A}">
                    <a16:rowId xmlns:a16="http://schemas.microsoft.com/office/drawing/2014/main" val="3404199078"/>
                  </a:ext>
                </a:extLst>
              </a:tr>
            </a:tbl>
          </a:graphicData>
        </a:graphic>
      </p:graphicFrame>
      <p:sp>
        <p:nvSpPr>
          <p:cNvPr id="5" name="Pavadinimas 1">
            <a:extLst>
              <a:ext uri="{FF2B5EF4-FFF2-40B4-BE49-F238E27FC236}">
                <a16:creationId xmlns:a16="http://schemas.microsoft.com/office/drawing/2014/main" id="{FB0E38BF-0962-9E2E-1981-0BA81AC78D4D}"/>
              </a:ext>
            </a:extLst>
          </p:cNvPr>
          <p:cNvSpPr txBox="1">
            <a:spLocks/>
          </p:cNvSpPr>
          <p:nvPr/>
        </p:nvSpPr>
        <p:spPr>
          <a:xfrm>
            <a:off x="472073" y="6026353"/>
            <a:ext cx="11325213" cy="5974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1000" dirty="0">
                <a:latin typeface="+mn-lt"/>
              </a:rPr>
              <a:t>* Augalų apsaugos produktai naudojami, laikantis Augalų apsaugos produktų saugojimo, tiekimo rinkai, naudojimo taisyklėmis, patvirtintomis Lietuvos Respublikos žemės ūkio ministro 2003 m. gruodžio 30 d. įsakymu Nr. 3D-564 „Dėl Augalų apsaugos produktų saugojimo, tiekimo rinkai, naudojimo taisyklių patvirtinimo“.</a:t>
            </a:r>
          </a:p>
          <a:p>
            <a:r>
              <a:rPr lang="lt-LT" sz="1000" dirty="0">
                <a:latin typeface="+mn-lt"/>
              </a:rPr>
              <a:t>** Saugomose teritorijose atliekamos invazinių rūšių naikinimo priemonės turi būti suderintos su Saugomų teritorijų direkcijomis.</a:t>
            </a:r>
          </a:p>
          <a:p>
            <a:r>
              <a:rPr lang="lt-LT" sz="1000" dirty="0">
                <a:latin typeface="+mn-lt"/>
              </a:rPr>
              <a:t>*** Priklausomai nuo aplinkos sąlygų, nurodyti laikotarpiai gali kisti.</a:t>
            </a:r>
          </a:p>
          <a:p>
            <a:r>
              <a:rPr lang="lt-LT" sz="1000" dirty="0">
                <a:latin typeface="+mn-lt"/>
              </a:rPr>
              <a:t>**** 2025 m. nuo birželio 1 d. įsigalioja Lietuvos Respublikos Specialiųjų žemės naudojimo sąlygų įstatymo  pakeitimas, kurio 100 str. nurodyta, kad pakrantės apsaugos juostose galima naudoti augalų apsaugos priemones, kai naikinamos invazinių augalų rūšys, su sąlyga, kad jos nepateks į vandens telkinį ir pakenks ekosistemoms.</a:t>
            </a:r>
          </a:p>
          <a:p>
            <a:endParaRPr lang="lt-LT" sz="1000" dirty="0">
              <a:latin typeface="+mn-lt"/>
            </a:endParaRPr>
          </a:p>
        </p:txBody>
      </p:sp>
      <p:graphicFrame>
        <p:nvGraphicFramePr>
          <p:cNvPr id="6" name="Lentelė 5">
            <a:extLst>
              <a:ext uri="{FF2B5EF4-FFF2-40B4-BE49-F238E27FC236}">
                <a16:creationId xmlns:a16="http://schemas.microsoft.com/office/drawing/2014/main" id="{2C41BEA3-4A88-1784-0149-2E28FD4D2BE3}"/>
              </a:ext>
            </a:extLst>
          </p:cNvPr>
          <p:cNvGraphicFramePr>
            <a:graphicFrameLocks noGrp="1"/>
          </p:cNvGraphicFramePr>
          <p:nvPr>
            <p:extLst>
              <p:ext uri="{D42A27DB-BD31-4B8C-83A1-F6EECF244321}">
                <p14:modId xmlns:p14="http://schemas.microsoft.com/office/powerpoint/2010/main" val="3996231492"/>
              </p:ext>
            </p:extLst>
          </p:nvPr>
        </p:nvGraphicFramePr>
        <p:xfrm>
          <a:off x="2948563" y="3463629"/>
          <a:ext cx="8848723" cy="2377440"/>
        </p:xfrm>
        <a:graphic>
          <a:graphicData uri="http://schemas.openxmlformats.org/drawingml/2006/table">
            <a:tbl>
              <a:tblPr firstRow="1" bandRow="1">
                <a:tableStyleId>{5C22544A-7EE6-4342-B048-85BDC9FD1C3A}</a:tableStyleId>
              </a:tblPr>
              <a:tblGrid>
                <a:gridCol w="2683558">
                  <a:extLst>
                    <a:ext uri="{9D8B030D-6E8A-4147-A177-3AD203B41FA5}">
                      <a16:colId xmlns:a16="http://schemas.microsoft.com/office/drawing/2014/main" val="2618602218"/>
                    </a:ext>
                  </a:extLst>
                </a:gridCol>
                <a:gridCol w="1219002">
                  <a:extLst>
                    <a:ext uri="{9D8B030D-6E8A-4147-A177-3AD203B41FA5}">
                      <a16:colId xmlns:a16="http://schemas.microsoft.com/office/drawing/2014/main" val="4207839022"/>
                    </a:ext>
                  </a:extLst>
                </a:gridCol>
                <a:gridCol w="1131303">
                  <a:extLst>
                    <a:ext uri="{9D8B030D-6E8A-4147-A177-3AD203B41FA5}">
                      <a16:colId xmlns:a16="http://schemas.microsoft.com/office/drawing/2014/main" val="1708512641"/>
                    </a:ext>
                  </a:extLst>
                </a:gridCol>
                <a:gridCol w="1990743">
                  <a:extLst>
                    <a:ext uri="{9D8B030D-6E8A-4147-A177-3AD203B41FA5}">
                      <a16:colId xmlns:a16="http://schemas.microsoft.com/office/drawing/2014/main" val="2885710882"/>
                    </a:ext>
                  </a:extLst>
                </a:gridCol>
                <a:gridCol w="1824117">
                  <a:extLst>
                    <a:ext uri="{9D8B030D-6E8A-4147-A177-3AD203B41FA5}">
                      <a16:colId xmlns:a16="http://schemas.microsoft.com/office/drawing/2014/main" val="2920755319"/>
                    </a:ext>
                  </a:extLst>
                </a:gridCol>
              </a:tblGrid>
              <a:tr h="0">
                <a:tc rowSpan="2">
                  <a:txBody>
                    <a:bodyPr/>
                    <a:lstStyle/>
                    <a:p>
                      <a:pPr algn="ctr"/>
                      <a:r>
                        <a:rPr lang="lt-LT" sz="1000" dirty="0"/>
                        <a:t>Taikomas naikinimo metodas</a:t>
                      </a:r>
                    </a:p>
                  </a:txBody>
                  <a:tcPr anchor="ct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000" dirty="0"/>
                        <a:t>Naikinimo sezono metu rekomenduojami priemonių taikymo laikotarpiai***</a:t>
                      </a:r>
                    </a:p>
                  </a:txBody>
                  <a:tcPr anchor="ctr"/>
                </a:tc>
                <a:tc hMerge="1">
                  <a:txBody>
                    <a:bodyPr/>
                    <a:lstStyle/>
                    <a:p>
                      <a:endParaRPr lang="lt-LT"/>
                    </a:p>
                  </a:txBody>
                  <a:tcPr/>
                </a:tc>
                <a:tc hMerge="1">
                  <a:txBody>
                    <a:bodyPr/>
                    <a:lstStyle/>
                    <a:p>
                      <a:endParaRPr lang="lt-LT" dirty="0"/>
                    </a:p>
                  </a:txBody>
                  <a:tcPr/>
                </a:tc>
                <a:tc hMerge="1">
                  <a:txBody>
                    <a:bodyPr/>
                    <a:lstStyle/>
                    <a:p>
                      <a:pPr algn="ctr"/>
                      <a:endParaRPr lang="lt-LT" dirty="0"/>
                    </a:p>
                  </a:txBody>
                  <a:tcPr anchor="ctr"/>
                </a:tc>
                <a:extLst>
                  <a:ext uri="{0D108BD9-81ED-4DB2-BD59-A6C34878D82A}">
                    <a16:rowId xmlns:a16="http://schemas.microsoft.com/office/drawing/2014/main" val="3336395751"/>
                  </a:ext>
                </a:extLst>
              </a:tr>
              <a:tr h="340964">
                <a:tc vMerge="1">
                  <a:txBody>
                    <a:bodyPr/>
                    <a:lstStyle/>
                    <a:p>
                      <a:pPr algn="ctr"/>
                      <a:endParaRPr lang="lt-LT" dirty="0"/>
                    </a:p>
                  </a:txBody>
                  <a:tcPr anchor="ctr"/>
                </a:tc>
                <a:tc>
                  <a:txBody>
                    <a:bodyPr/>
                    <a:lstStyle/>
                    <a:p>
                      <a:pPr algn="ctr"/>
                      <a:r>
                        <a:rPr lang="lt-LT" sz="1000" b="1" dirty="0"/>
                        <a:t>Herbicidų naudojimas</a:t>
                      </a:r>
                    </a:p>
                  </a:txBody>
                  <a:tcPr anchor="ctr"/>
                </a:tc>
                <a:tc>
                  <a:txBody>
                    <a:bodyPr/>
                    <a:lstStyle/>
                    <a:p>
                      <a:pPr algn="ctr"/>
                      <a:r>
                        <a:rPr lang="lt-LT" sz="1000" b="1" dirty="0"/>
                        <a:t>Kasimas</a:t>
                      </a:r>
                    </a:p>
                  </a:txBody>
                  <a:tcPr anchor="ctr"/>
                </a:tc>
                <a:tc>
                  <a:txBody>
                    <a:bodyPr/>
                    <a:lstStyle/>
                    <a:p>
                      <a:pPr algn="ctr"/>
                      <a:r>
                        <a:rPr lang="lt-LT" sz="1000" b="1" dirty="0"/>
                        <a:t>Šienavimas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000" b="1" dirty="0"/>
                        <a:t>Mechaninis žemės dirbimas</a:t>
                      </a:r>
                    </a:p>
                    <a:p>
                      <a:pPr algn="ctr"/>
                      <a:r>
                        <a:rPr lang="lt-LT" sz="1000" b="1" dirty="0"/>
                        <a:t>(arimas, dirvos frezavimas)</a:t>
                      </a:r>
                    </a:p>
                  </a:txBody>
                  <a:tcPr anchor="ctr"/>
                </a:tc>
                <a:extLst>
                  <a:ext uri="{0D108BD9-81ED-4DB2-BD59-A6C34878D82A}">
                    <a16:rowId xmlns:a16="http://schemas.microsoft.com/office/drawing/2014/main" val="2591018261"/>
                  </a:ext>
                </a:extLst>
              </a:tr>
              <a:tr h="3390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000" dirty="0"/>
                        <a:t>Selektyvių herbicidų naudojimas + šienavimas + pavienių augalų kasimas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000" dirty="0">
                          <a:solidFill>
                            <a:schemeClr val="tx1"/>
                          </a:solidFill>
                        </a:rPr>
                        <a:t>balandžio 20-gegužės 10  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000" dirty="0">
                          <a:solidFill>
                            <a:schemeClr val="tx1"/>
                          </a:solidFill>
                        </a:rPr>
                        <a:t>balandžio 20-gegužės 10  d.</a:t>
                      </a:r>
                    </a:p>
                  </a:txBody>
                  <a:tcPr anchor="ctr"/>
                </a:tc>
                <a:tc>
                  <a:txBody>
                    <a:bodyPr/>
                    <a:lstStyle/>
                    <a:p>
                      <a:pPr algn="ctr"/>
                      <a:r>
                        <a:rPr lang="lt-LT" sz="1000" dirty="0">
                          <a:solidFill>
                            <a:schemeClr val="tx1"/>
                          </a:solidFill>
                        </a:rPr>
                        <a:t>liepos 1 d. – liepos 20 d. </a:t>
                      </a:r>
                    </a:p>
                    <a:p>
                      <a:pPr algn="ctr"/>
                      <a:r>
                        <a:rPr lang="lt-LT" sz="1000" dirty="0">
                          <a:solidFill>
                            <a:schemeClr val="tx1"/>
                          </a:solidFill>
                        </a:rPr>
                        <a:t>rugpjūčio 1d. – rugpjūčio 20 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000" dirty="0">
                          <a:solidFill>
                            <a:schemeClr val="tx1"/>
                          </a:solidFill>
                        </a:rPr>
                        <a:t>gegužės mėn.</a:t>
                      </a:r>
                    </a:p>
                  </a:txBody>
                  <a:tcPr anchor="ctr"/>
                </a:tc>
                <a:extLst>
                  <a:ext uri="{0D108BD9-81ED-4DB2-BD59-A6C34878D82A}">
                    <a16:rowId xmlns:a16="http://schemas.microsoft.com/office/drawing/2014/main" val="2124089651"/>
                  </a:ext>
                </a:extLst>
              </a:tr>
              <a:tr h="339061">
                <a:tc>
                  <a:txBody>
                    <a:bodyPr/>
                    <a:lstStyle/>
                    <a:p>
                      <a:pPr algn="l"/>
                      <a:r>
                        <a:rPr lang="lt-LT" sz="1000" dirty="0"/>
                        <a:t>Kasimas rankinis + šienavimas</a:t>
                      </a:r>
                    </a:p>
                  </a:txBody>
                  <a:tcPr anchor="ctr"/>
                </a:tc>
                <a:tc>
                  <a:txBody>
                    <a:bodyPr/>
                    <a:lstStyle/>
                    <a:p>
                      <a:pPr algn="ctr"/>
                      <a:r>
                        <a:rPr lang="lt-LT" sz="1000" b="1" dirty="0">
                          <a:solidFill>
                            <a:srgbClr val="FF0000"/>
                          </a:solidFill>
                        </a:rPr>
                        <a:t>X</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000" dirty="0">
                          <a:solidFill>
                            <a:schemeClr val="tx1"/>
                          </a:solidFill>
                        </a:rPr>
                        <a:t>balandžio 20-gegužės 10  d.</a:t>
                      </a:r>
                    </a:p>
                  </a:txBody>
                  <a:tcPr anchor="ctr"/>
                </a:tc>
                <a:tc>
                  <a:txBody>
                    <a:bodyPr/>
                    <a:lstStyle/>
                    <a:p>
                      <a:pPr algn="ctr"/>
                      <a:r>
                        <a:rPr lang="lt-LT" sz="1000" dirty="0">
                          <a:solidFill>
                            <a:schemeClr val="tx1"/>
                          </a:solidFill>
                        </a:rPr>
                        <a:t>liepos 1 d. – liepos 20 d. </a:t>
                      </a:r>
                    </a:p>
                    <a:p>
                      <a:pPr algn="ctr"/>
                      <a:r>
                        <a:rPr lang="lt-LT" sz="1000" dirty="0">
                          <a:solidFill>
                            <a:schemeClr val="tx1"/>
                          </a:solidFill>
                        </a:rPr>
                        <a:t>rugpjūčio 1d. – rugpjūčio 20 d.</a:t>
                      </a:r>
                    </a:p>
                  </a:txBody>
                  <a:tcPr anchor="ctr"/>
                </a:tc>
                <a:tc>
                  <a:txBody>
                    <a:bodyPr/>
                    <a:lstStyle/>
                    <a:p>
                      <a:pPr algn="ctr"/>
                      <a:r>
                        <a:rPr lang="lt-LT" sz="1000" b="1" dirty="0">
                          <a:solidFill>
                            <a:srgbClr val="FF0000"/>
                          </a:solidFill>
                        </a:rPr>
                        <a:t>X</a:t>
                      </a:r>
                    </a:p>
                  </a:txBody>
                  <a:tcPr anchor="ctr"/>
                </a:tc>
                <a:extLst>
                  <a:ext uri="{0D108BD9-81ED-4DB2-BD59-A6C34878D82A}">
                    <a16:rowId xmlns:a16="http://schemas.microsoft.com/office/drawing/2014/main" val="915262562"/>
                  </a:ext>
                </a:extLst>
              </a:tr>
              <a:tr h="232446">
                <a:tc>
                  <a:txBody>
                    <a:bodyPr/>
                    <a:lstStyle/>
                    <a:p>
                      <a:pPr algn="l"/>
                      <a:r>
                        <a:rPr lang="lt-LT" sz="1000" dirty="0"/>
                        <a:t>Mechaninis žemės dirbimas + šienavimas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000" b="1" dirty="0">
                          <a:solidFill>
                            <a:srgbClr val="FF0000"/>
                          </a:solidFill>
                        </a:rPr>
                        <a:t>X</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000" b="1" dirty="0">
                          <a:solidFill>
                            <a:srgbClr val="FF0000"/>
                          </a:solidFill>
                        </a:rPr>
                        <a:t>X</a:t>
                      </a:r>
                    </a:p>
                  </a:txBody>
                  <a:tcPr anchor="ctr"/>
                </a:tc>
                <a:tc>
                  <a:txBody>
                    <a:bodyPr/>
                    <a:lstStyle/>
                    <a:p>
                      <a:pPr algn="ctr"/>
                      <a:r>
                        <a:rPr lang="lt-LT" sz="1000" dirty="0">
                          <a:solidFill>
                            <a:schemeClr val="tx1"/>
                          </a:solidFill>
                        </a:rPr>
                        <a:t>liepos 1 d. – liepos 20 d. </a:t>
                      </a:r>
                    </a:p>
                    <a:p>
                      <a:pPr algn="ctr"/>
                      <a:r>
                        <a:rPr lang="lt-LT" sz="1000" dirty="0">
                          <a:solidFill>
                            <a:schemeClr val="tx1"/>
                          </a:solidFill>
                        </a:rPr>
                        <a:t>rugpjūčio 1d. – rugpjūčio 20 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000" dirty="0">
                          <a:solidFill>
                            <a:schemeClr val="tx1"/>
                          </a:solidFill>
                        </a:rPr>
                        <a:t>balandžio -gegužės mėn.</a:t>
                      </a:r>
                    </a:p>
                  </a:txBody>
                  <a:tcPr anchor="ctr"/>
                </a:tc>
                <a:extLst>
                  <a:ext uri="{0D108BD9-81ED-4DB2-BD59-A6C34878D82A}">
                    <a16:rowId xmlns:a16="http://schemas.microsoft.com/office/drawing/2014/main" val="3060043762"/>
                  </a:ext>
                </a:extLst>
              </a:tr>
              <a:tr h="469470">
                <a:tc>
                  <a:txBody>
                    <a:bodyPr/>
                    <a:lstStyle/>
                    <a:p>
                      <a:pPr algn="l"/>
                      <a:r>
                        <a:rPr lang="lt-LT" sz="1000" dirty="0"/>
                        <a:t>Šienavimas</a:t>
                      </a:r>
                    </a:p>
                  </a:txBody>
                  <a:tcPr anchor="ctr"/>
                </a:tc>
                <a:tc>
                  <a:txBody>
                    <a:bodyPr/>
                    <a:lstStyle/>
                    <a:p>
                      <a:pPr algn="ctr"/>
                      <a:r>
                        <a:rPr lang="lt-LT" sz="1000" b="1" dirty="0">
                          <a:solidFill>
                            <a:srgbClr val="FF0000"/>
                          </a:solidFill>
                        </a:rPr>
                        <a:t>X</a:t>
                      </a:r>
                    </a:p>
                  </a:txBody>
                  <a:tcPr anchor="ctr"/>
                </a:tc>
                <a:tc>
                  <a:txBody>
                    <a:bodyPr/>
                    <a:lstStyle/>
                    <a:p>
                      <a:pPr algn="ctr"/>
                      <a:r>
                        <a:rPr lang="lt-LT" sz="1000" b="1" dirty="0">
                          <a:solidFill>
                            <a:srgbClr val="FF0000"/>
                          </a:solidFill>
                        </a:rPr>
                        <a:t>X</a:t>
                      </a:r>
                    </a:p>
                  </a:txBody>
                  <a:tcPr anchor="ctr"/>
                </a:tc>
                <a:tc>
                  <a:txBody>
                    <a:bodyPr/>
                    <a:lstStyle/>
                    <a:p>
                      <a:pPr algn="ctr"/>
                      <a:r>
                        <a:rPr lang="lt-LT" sz="1000" dirty="0">
                          <a:solidFill>
                            <a:schemeClr val="tx1"/>
                          </a:solidFill>
                        </a:rPr>
                        <a:t>gegužės 20 d. – birželio 10 d.</a:t>
                      </a:r>
                    </a:p>
                    <a:p>
                      <a:pPr algn="ctr"/>
                      <a:r>
                        <a:rPr lang="lt-LT" sz="1000" dirty="0">
                          <a:solidFill>
                            <a:schemeClr val="tx1"/>
                          </a:solidFill>
                        </a:rPr>
                        <a:t>liepos 1 d. – liepos 20 d. </a:t>
                      </a:r>
                    </a:p>
                    <a:p>
                      <a:pPr algn="ctr"/>
                      <a:r>
                        <a:rPr lang="lt-LT" sz="1000" dirty="0">
                          <a:solidFill>
                            <a:schemeClr val="tx1"/>
                          </a:solidFill>
                        </a:rPr>
                        <a:t>rugpjūčio 1d. – rugpjūčio 20 d.</a:t>
                      </a:r>
                    </a:p>
                  </a:txBody>
                  <a:tcPr anchor="ctr"/>
                </a:tc>
                <a:tc>
                  <a:txBody>
                    <a:bodyPr/>
                    <a:lstStyle/>
                    <a:p>
                      <a:pPr algn="ctr"/>
                      <a:r>
                        <a:rPr lang="lt-LT" sz="1000" b="1" dirty="0">
                          <a:solidFill>
                            <a:srgbClr val="FF0000"/>
                          </a:solidFill>
                        </a:rPr>
                        <a:t>X</a:t>
                      </a:r>
                    </a:p>
                  </a:txBody>
                  <a:tcPr anchor="ctr"/>
                </a:tc>
                <a:extLst>
                  <a:ext uri="{0D108BD9-81ED-4DB2-BD59-A6C34878D82A}">
                    <a16:rowId xmlns:a16="http://schemas.microsoft.com/office/drawing/2014/main" val="3404199078"/>
                  </a:ext>
                </a:extLst>
              </a:tr>
            </a:tbl>
          </a:graphicData>
        </a:graphic>
      </p:graphicFrame>
      <p:grpSp>
        <p:nvGrpSpPr>
          <p:cNvPr id="18" name="Grupė 17">
            <a:extLst>
              <a:ext uri="{FF2B5EF4-FFF2-40B4-BE49-F238E27FC236}">
                <a16:creationId xmlns:a16="http://schemas.microsoft.com/office/drawing/2014/main" id="{08CD10E7-6E8E-F84A-16FA-7FCD8B46227C}"/>
              </a:ext>
            </a:extLst>
          </p:cNvPr>
          <p:cNvGrpSpPr/>
          <p:nvPr/>
        </p:nvGrpSpPr>
        <p:grpSpPr>
          <a:xfrm>
            <a:off x="7406261" y="871509"/>
            <a:ext cx="4391025" cy="1668994"/>
            <a:chOff x="7410450" y="1157691"/>
            <a:chExt cx="4391025" cy="1668994"/>
          </a:xfrm>
        </p:grpSpPr>
        <p:sp>
          <p:nvSpPr>
            <p:cNvPr id="10" name="Stačiakampis: suapvalinti kampai 9">
              <a:extLst>
                <a:ext uri="{FF2B5EF4-FFF2-40B4-BE49-F238E27FC236}">
                  <a16:creationId xmlns:a16="http://schemas.microsoft.com/office/drawing/2014/main" id="{698A8C27-1115-39C8-F6A5-267E44D3C258}"/>
                </a:ext>
              </a:extLst>
            </p:cNvPr>
            <p:cNvSpPr/>
            <p:nvPr/>
          </p:nvSpPr>
          <p:spPr>
            <a:xfrm>
              <a:off x="7410450" y="1216286"/>
              <a:ext cx="4391025" cy="1551805"/>
            </a:xfrm>
            <a:prstGeom prst="roundRect">
              <a:avLst/>
            </a:prstGeom>
            <a:solidFill>
              <a:srgbClr val="FFCCCC"/>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7" name="Pavadinimas 1">
              <a:extLst>
                <a:ext uri="{FF2B5EF4-FFF2-40B4-BE49-F238E27FC236}">
                  <a16:creationId xmlns:a16="http://schemas.microsoft.com/office/drawing/2014/main" id="{540A57EB-8F0E-9055-9593-329497BC9E95}"/>
                </a:ext>
              </a:extLst>
            </p:cNvPr>
            <p:cNvSpPr txBox="1">
              <a:spLocks/>
            </p:cNvSpPr>
            <p:nvPr/>
          </p:nvSpPr>
          <p:spPr>
            <a:xfrm>
              <a:off x="7715254" y="1157691"/>
              <a:ext cx="3838572" cy="16689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indent="360045" algn="just"/>
              <a:r>
                <a:rPr lang="lt-LT" sz="900" b="0" i="0" dirty="0">
                  <a:solidFill>
                    <a:srgbClr val="000000"/>
                  </a:solidFill>
                  <a:effectLst/>
                  <a:latin typeface="+mn-lt"/>
                </a:rPr>
                <a:t>Asmenys, dirbantys kenksmingais žmogaus sveikatai invazinių rūšių augalais apaugusioje teritorijoje, turi turėti asmenines apsaugos priemones. Visos kūno dalys privalo būti apsaugotos vandens nepraleidžiančiais sintetiniais drabužiais ir avalyne, būtina dėvėti pirštines ir apsauginę kaukę, akinius ir respiratorių. Baigus darbą, reikia saugotis, kad plika oda neprisiliestų prie augalų sultimis aptiškusių drabužių, avalynės, įrankių.</a:t>
              </a:r>
            </a:p>
            <a:p>
              <a:pPr marL="0" marR="0" indent="360045" algn="just"/>
              <a:r>
                <a:rPr lang="lt-LT" sz="900" b="0" i="0" dirty="0">
                  <a:solidFill>
                    <a:srgbClr val="000000"/>
                  </a:solidFill>
                  <a:effectLst/>
                  <a:latin typeface="+mn-lt"/>
                </a:rPr>
                <a:t> Būtina vengti liesti augalus, glaustis prie bet kurių jų dalių neapsaugotomis kūno vietomis. Susižalojimų rizika mažesnė darbus vykdant vakarais, debesuotą ar lietingą dieną.</a:t>
              </a:r>
            </a:p>
          </p:txBody>
        </p:sp>
      </p:grpSp>
      <p:pic>
        <p:nvPicPr>
          <p:cNvPr id="9" name="Grafinis elementas 8" descr="Exclamation mark with solid fill">
            <a:extLst>
              <a:ext uri="{FF2B5EF4-FFF2-40B4-BE49-F238E27FC236}">
                <a16:creationId xmlns:a16="http://schemas.microsoft.com/office/drawing/2014/main" id="{D1764886-FEEA-20DF-D951-A0F0569029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51471" y="1222241"/>
            <a:ext cx="914400" cy="914400"/>
          </a:xfrm>
          <a:prstGeom prst="rect">
            <a:avLst/>
          </a:prstGeom>
        </p:spPr>
      </p:pic>
      <p:pic>
        <p:nvPicPr>
          <p:cNvPr id="11" name="Grafinis elementas 10" descr="Exclamation mark with solid fill">
            <a:extLst>
              <a:ext uri="{FF2B5EF4-FFF2-40B4-BE49-F238E27FC236}">
                <a16:creationId xmlns:a16="http://schemas.microsoft.com/office/drawing/2014/main" id="{5B1AC935-B71C-6CDC-D12B-FBC491766D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68643" y="1222241"/>
            <a:ext cx="914400" cy="914400"/>
          </a:xfrm>
          <a:prstGeom prst="rect">
            <a:avLst/>
          </a:prstGeom>
        </p:spPr>
      </p:pic>
      <p:sp>
        <p:nvSpPr>
          <p:cNvPr id="12" name="Pavadinimas 1">
            <a:extLst>
              <a:ext uri="{FF2B5EF4-FFF2-40B4-BE49-F238E27FC236}">
                <a16:creationId xmlns:a16="http://schemas.microsoft.com/office/drawing/2014/main" id="{99E003DA-438A-A0E7-F8A1-C62BB625222F}"/>
              </a:ext>
            </a:extLst>
          </p:cNvPr>
          <p:cNvSpPr txBox="1">
            <a:spLocks/>
          </p:cNvSpPr>
          <p:nvPr/>
        </p:nvSpPr>
        <p:spPr>
          <a:xfrm>
            <a:off x="348235" y="2725142"/>
            <a:ext cx="11449051" cy="7277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lt-LT" sz="1000" dirty="0">
                <a:solidFill>
                  <a:srgbClr val="156082"/>
                </a:solidFill>
                <a:latin typeface="+mn-lt"/>
              </a:rPr>
              <a:t>Šienavimas turi būti atliekamas augalų žydėjimo pradžioje (skleidžiantis žiedams). Šienavimas kartojamas, kai susiformuoja nauji žiedynai (atžėlimo sparta priklauso nuo oro sąlygų).</a:t>
            </a:r>
          </a:p>
          <a:p>
            <a:pPr algn="just"/>
            <a:r>
              <a:rPr lang="lt-LT" sz="1000" dirty="0">
                <a:solidFill>
                  <a:srgbClr val="156082"/>
                </a:solidFill>
                <a:latin typeface="+mn-lt"/>
              </a:rPr>
              <a:t>Kasant pavienius augalus būtina nukirsti šaknies gumbą, esantį 10-15 cm po žeme (1 pav.), nukirsta šaknis turi būti ištraukta iš dirvožemio, gali būti paliekama džiūti arba išvežama susmulkinimui ir sunaikinimui. Ištraukus šaknies gumbą iš dirvožemio, būtina užlyginti susidariusią duobę. </a:t>
            </a:r>
          </a:p>
          <a:p>
            <a:pPr algn="just"/>
            <a:r>
              <a:rPr lang="lt-LT" sz="1000" dirty="0">
                <a:solidFill>
                  <a:srgbClr val="156082"/>
                </a:solidFill>
                <a:latin typeface="+mn-lt"/>
              </a:rPr>
              <a:t>Taikant mechaninį žemės dirbimą, rekomenduojamas gilusis arimas iki 24 cm gylio, suartą plotą  rekomenduojama apsėti žolės mišiniu.</a:t>
            </a:r>
          </a:p>
          <a:p>
            <a:pPr algn="just"/>
            <a:r>
              <a:rPr lang="lt-LT" sz="1000" dirty="0">
                <a:solidFill>
                  <a:srgbClr val="156082"/>
                </a:solidFill>
                <a:latin typeface="+mn-lt"/>
              </a:rPr>
              <a:t>Rekomenduojama naudoti selektyvūs herbicidus </a:t>
            </a:r>
            <a:r>
              <a:rPr lang="en-US" sz="1000" dirty="0">
                <a:solidFill>
                  <a:srgbClr val="156082"/>
                </a:solidFill>
                <a:latin typeface="+mn-lt"/>
              </a:rPr>
              <a:t>Nuance 75 WG ir Accurate 200 WG</a:t>
            </a:r>
            <a:r>
              <a:rPr lang="lt-LT" sz="1000" dirty="0">
                <a:solidFill>
                  <a:srgbClr val="156082"/>
                </a:solidFill>
                <a:latin typeface="+mn-lt"/>
              </a:rPr>
              <a:t>. Plačiau apie jų naudojimą </a:t>
            </a:r>
            <a:r>
              <a:rPr lang="lt-LT" sz="1000" dirty="0">
                <a:solidFill>
                  <a:srgbClr val="156082"/>
                </a:solidFill>
                <a:latin typeface="+mn-lt"/>
                <a:hlinkClick r:id="rId5">
                  <a:extLst>
                    <a:ext uri="{A12FA001-AC4F-418D-AE19-62706E023703}">
                      <ahyp:hlinkClr xmlns:ahyp="http://schemas.microsoft.com/office/drawing/2018/hyperlinkcolor" val="tx"/>
                    </a:ext>
                  </a:extLst>
                </a:hlinkClick>
              </a:rPr>
              <a:t>čia</a:t>
            </a:r>
            <a:r>
              <a:rPr lang="lt-LT" sz="1000" dirty="0">
                <a:solidFill>
                  <a:srgbClr val="156082"/>
                </a:solidFill>
                <a:latin typeface="+mn-lt"/>
              </a:rPr>
              <a:t>. Galima naudoti ir kitus tinkamus augalų apsaugos produktus.</a:t>
            </a:r>
          </a:p>
          <a:p>
            <a:pPr algn="just"/>
            <a:endParaRPr lang="lt-LT" sz="1000" b="1" dirty="0">
              <a:solidFill>
                <a:srgbClr val="156082"/>
              </a:solidFill>
              <a:latin typeface="+mn-lt"/>
            </a:endParaRPr>
          </a:p>
        </p:txBody>
      </p:sp>
      <p:sp>
        <p:nvSpPr>
          <p:cNvPr id="15" name="AutoShape 2">
            <a:extLst>
              <a:ext uri="{FF2B5EF4-FFF2-40B4-BE49-F238E27FC236}">
                <a16:creationId xmlns:a16="http://schemas.microsoft.com/office/drawing/2014/main" id="{AC7914BC-2215-7018-453B-50E1630163EE}"/>
              </a:ext>
            </a:extLst>
          </p:cNvPr>
          <p:cNvSpPr>
            <a:spLocks noChangeAspect="1" noChangeArrowheads="1"/>
          </p:cNvSpPr>
          <p:nvPr/>
        </p:nvSpPr>
        <p:spPr bwMode="auto">
          <a:xfrm>
            <a:off x="5920361" y="316251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6" name="AutoShape 4">
            <a:extLst>
              <a:ext uri="{FF2B5EF4-FFF2-40B4-BE49-F238E27FC236}">
                <a16:creationId xmlns:a16="http://schemas.microsoft.com/office/drawing/2014/main" id="{2AEF390B-30E4-F5A9-CD35-3450330467C3}"/>
              </a:ext>
            </a:extLst>
          </p:cNvPr>
          <p:cNvSpPr>
            <a:spLocks noChangeAspect="1" noChangeArrowheads="1"/>
          </p:cNvSpPr>
          <p:nvPr/>
        </p:nvSpPr>
        <p:spPr bwMode="auto">
          <a:xfrm>
            <a:off x="6072761" y="331491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grpSp>
        <p:nvGrpSpPr>
          <p:cNvPr id="53" name="Grupė 52">
            <a:extLst>
              <a:ext uri="{FF2B5EF4-FFF2-40B4-BE49-F238E27FC236}">
                <a16:creationId xmlns:a16="http://schemas.microsoft.com/office/drawing/2014/main" id="{415106F0-3E5D-01AF-0A76-27D68E0DD6DD}"/>
              </a:ext>
            </a:extLst>
          </p:cNvPr>
          <p:cNvGrpSpPr/>
          <p:nvPr/>
        </p:nvGrpSpPr>
        <p:grpSpPr>
          <a:xfrm>
            <a:off x="457777" y="3651858"/>
            <a:ext cx="2476491" cy="2118997"/>
            <a:chOff x="476258" y="3709767"/>
            <a:chExt cx="2476491" cy="2118997"/>
          </a:xfrm>
        </p:grpSpPr>
        <p:grpSp>
          <p:nvGrpSpPr>
            <p:cNvPr id="51" name="Grupė 50">
              <a:extLst>
                <a:ext uri="{FF2B5EF4-FFF2-40B4-BE49-F238E27FC236}">
                  <a16:creationId xmlns:a16="http://schemas.microsoft.com/office/drawing/2014/main" id="{02C546B9-CDB2-87CA-60E7-8DD9A81B6E9F}"/>
                </a:ext>
              </a:extLst>
            </p:cNvPr>
            <p:cNvGrpSpPr/>
            <p:nvPr/>
          </p:nvGrpSpPr>
          <p:grpSpPr>
            <a:xfrm>
              <a:off x="476258" y="3709767"/>
              <a:ext cx="2476491" cy="1597247"/>
              <a:chOff x="542924" y="3803491"/>
              <a:chExt cx="2224237" cy="1401019"/>
            </a:xfrm>
          </p:grpSpPr>
          <p:sp>
            <p:nvSpPr>
              <p:cNvPr id="23" name="Struktūrinė schema: dokumentas 22">
                <a:extLst>
                  <a:ext uri="{FF2B5EF4-FFF2-40B4-BE49-F238E27FC236}">
                    <a16:creationId xmlns:a16="http://schemas.microsoft.com/office/drawing/2014/main" id="{26297B0E-D632-12CE-0BC2-4856D906C26A}"/>
                  </a:ext>
                </a:extLst>
              </p:cNvPr>
              <p:cNvSpPr/>
              <p:nvPr/>
            </p:nvSpPr>
            <p:spPr>
              <a:xfrm>
                <a:off x="542924" y="4385184"/>
                <a:ext cx="1395471" cy="819326"/>
              </a:xfrm>
              <a:prstGeom prst="flowChartDocument">
                <a:avLst/>
              </a:prstGeom>
              <a:solidFill>
                <a:srgbClr val="F3DD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22" name="Paveikslėlis 21">
                <a:extLst>
                  <a:ext uri="{FF2B5EF4-FFF2-40B4-BE49-F238E27FC236}">
                    <a16:creationId xmlns:a16="http://schemas.microsoft.com/office/drawing/2014/main" id="{359580C4-2A86-16FF-A6A0-91A88FD7FF2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backgroundMark x1="50000" y1="53333" x2="50000" y2="53333"/>
                            <a14:backgroundMark x1="50000" y1="54747" x2="50000" y2="54747"/>
                            <a14:backgroundMark x1="50000" y1="51919" x2="50000" y2="51919"/>
                            <a14:backgroundMark x1="48571" y1="50707" x2="48571" y2="50707"/>
                            <a14:backgroundMark x1="31714" y1="35758" x2="31714" y2="35758"/>
                            <a14:backgroundMark x1="50000" y1="56566" x2="50000" y2="56566"/>
                          </a14:backgroundRemoval>
                        </a14:imgEffect>
                      </a14:imgLayer>
                    </a14:imgProps>
                  </a:ext>
                </a:extLst>
              </a:blip>
              <a:srcRect l="13798" t="49160" r="17245" b="9196"/>
              <a:stretch/>
            </p:blipFill>
            <p:spPr>
              <a:xfrm>
                <a:off x="542924" y="3803491"/>
                <a:ext cx="1333501" cy="1138941"/>
              </a:xfrm>
              <a:prstGeom prst="rect">
                <a:avLst/>
              </a:prstGeom>
            </p:spPr>
          </p:pic>
          <p:cxnSp>
            <p:nvCxnSpPr>
              <p:cNvPr id="25" name="Tiesioji jungtis 24">
                <a:extLst>
                  <a:ext uri="{FF2B5EF4-FFF2-40B4-BE49-F238E27FC236}">
                    <a16:creationId xmlns:a16="http://schemas.microsoft.com/office/drawing/2014/main" id="{DD3AA547-28A6-DC8F-CD34-A9CA6360A07B}"/>
                  </a:ext>
                </a:extLst>
              </p:cNvPr>
              <p:cNvCxnSpPr>
                <a:cxnSpLocks/>
              </p:cNvCxnSpPr>
              <p:nvPr/>
            </p:nvCxnSpPr>
            <p:spPr>
              <a:xfrm>
                <a:off x="938211" y="4567290"/>
                <a:ext cx="542925" cy="227557"/>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6" name="Tiesioji rodyklės jungtis 35">
                <a:extLst>
                  <a:ext uri="{FF2B5EF4-FFF2-40B4-BE49-F238E27FC236}">
                    <a16:creationId xmlns:a16="http://schemas.microsoft.com/office/drawing/2014/main" id="{AFBEB528-158B-E095-CE4F-8145AD3E0D98}"/>
                  </a:ext>
                </a:extLst>
              </p:cNvPr>
              <p:cNvCxnSpPr>
                <a:cxnSpLocks/>
              </p:cNvCxnSpPr>
              <p:nvPr/>
            </p:nvCxnSpPr>
            <p:spPr>
              <a:xfrm>
                <a:off x="1938395" y="4385184"/>
                <a:ext cx="0" cy="295884"/>
              </a:xfrm>
              <a:prstGeom prst="straightConnector1">
                <a:avLst/>
              </a:prstGeom>
              <a:ln w="6350">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3" name="Tiesioji jungtis 42">
                <a:extLst>
                  <a:ext uri="{FF2B5EF4-FFF2-40B4-BE49-F238E27FC236}">
                    <a16:creationId xmlns:a16="http://schemas.microsoft.com/office/drawing/2014/main" id="{33CE75E3-537E-08C8-976A-B75C63DEB9CF}"/>
                  </a:ext>
                </a:extLst>
              </p:cNvPr>
              <p:cNvCxnSpPr/>
              <p:nvPr/>
            </p:nvCxnSpPr>
            <p:spPr>
              <a:xfrm>
                <a:off x="1259681" y="4681068"/>
                <a:ext cx="678714" cy="0"/>
              </a:xfrm>
              <a:prstGeom prst="line">
                <a:avLst/>
              </a:prstGeom>
              <a:ln w="6350">
                <a:prstDash val="dash"/>
              </a:ln>
            </p:spPr>
            <p:style>
              <a:lnRef idx="2">
                <a:schemeClr val="accent1"/>
              </a:lnRef>
              <a:fillRef idx="0">
                <a:schemeClr val="accent1"/>
              </a:fillRef>
              <a:effectRef idx="1">
                <a:schemeClr val="accent1"/>
              </a:effectRef>
              <a:fontRef idx="minor">
                <a:schemeClr val="tx1"/>
              </a:fontRef>
            </p:style>
          </p:cxnSp>
          <p:cxnSp>
            <p:nvCxnSpPr>
              <p:cNvPr id="44" name="Tiesioji jungtis 43">
                <a:extLst>
                  <a:ext uri="{FF2B5EF4-FFF2-40B4-BE49-F238E27FC236}">
                    <a16:creationId xmlns:a16="http://schemas.microsoft.com/office/drawing/2014/main" id="{F02C5040-CAA4-4F2E-2F05-24E906FAB1C1}"/>
                  </a:ext>
                </a:extLst>
              </p:cNvPr>
              <p:cNvCxnSpPr/>
              <p:nvPr/>
            </p:nvCxnSpPr>
            <p:spPr>
              <a:xfrm>
                <a:off x="1259681" y="4385184"/>
                <a:ext cx="678714" cy="0"/>
              </a:xfrm>
              <a:prstGeom prst="line">
                <a:avLst/>
              </a:prstGeom>
              <a:ln w="6350">
                <a:prstDash val="dash"/>
              </a:ln>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4CE6DB26-0F10-5D55-A855-4D9D08295B3B}"/>
                  </a:ext>
                </a:extLst>
              </p:cNvPr>
              <p:cNvSpPr txBox="1"/>
              <p:nvPr/>
            </p:nvSpPr>
            <p:spPr>
              <a:xfrm>
                <a:off x="1940833" y="4666919"/>
                <a:ext cx="826328" cy="296961"/>
              </a:xfrm>
              <a:prstGeom prst="rect">
                <a:avLst/>
              </a:prstGeom>
              <a:noFill/>
            </p:spPr>
            <p:txBody>
              <a:bodyPr wrap="square" rtlCol="0">
                <a:spAutoFit/>
              </a:bodyPr>
              <a:lstStyle/>
              <a:p>
                <a:r>
                  <a:rPr lang="lt-LT" sz="800" dirty="0">
                    <a:solidFill>
                      <a:srgbClr val="156082"/>
                    </a:solidFill>
                  </a:rPr>
                  <a:t>Šaknies  kirtimo linija</a:t>
                </a:r>
              </a:p>
            </p:txBody>
          </p:sp>
          <p:cxnSp>
            <p:nvCxnSpPr>
              <p:cNvPr id="47" name="Tiesioji rodyklės jungtis 46">
                <a:extLst>
                  <a:ext uri="{FF2B5EF4-FFF2-40B4-BE49-F238E27FC236}">
                    <a16:creationId xmlns:a16="http://schemas.microsoft.com/office/drawing/2014/main" id="{7B7BEFEC-0B23-5981-6B2D-7B4AF6EAF71B}"/>
                  </a:ext>
                </a:extLst>
              </p:cNvPr>
              <p:cNvCxnSpPr>
                <a:cxnSpLocks/>
              </p:cNvCxnSpPr>
              <p:nvPr/>
            </p:nvCxnSpPr>
            <p:spPr>
              <a:xfrm>
                <a:off x="1488281" y="4794847"/>
                <a:ext cx="526257" cy="0"/>
              </a:xfrm>
              <a:prstGeom prst="straightConnector1">
                <a:avLst/>
              </a:prstGeom>
              <a:ln w="6350">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229B3275-47B7-B531-84E2-ED6C5E481B61}"/>
                  </a:ext>
                </a:extLst>
              </p:cNvPr>
              <p:cNvSpPr txBox="1"/>
              <p:nvPr/>
            </p:nvSpPr>
            <p:spPr>
              <a:xfrm>
                <a:off x="1940833" y="4419506"/>
                <a:ext cx="826328" cy="215444"/>
              </a:xfrm>
              <a:prstGeom prst="rect">
                <a:avLst/>
              </a:prstGeom>
              <a:noFill/>
            </p:spPr>
            <p:txBody>
              <a:bodyPr wrap="square" rtlCol="0">
                <a:spAutoFit/>
              </a:bodyPr>
              <a:lstStyle/>
              <a:p>
                <a:r>
                  <a:rPr lang="lt-LT" sz="800" dirty="0">
                    <a:solidFill>
                      <a:srgbClr val="156082"/>
                    </a:solidFill>
                  </a:rPr>
                  <a:t>10-15 cm</a:t>
                </a:r>
              </a:p>
            </p:txBody>
          </p:sp>
        </p:grpSp>
        <p:sp>
          <p:nvSpPr>
            <p:cNvPr id="52" name="Pavadinimas 1">
              <a:extLst>
                <a:ext uri="{FF2B5EF4-FFF2-40B4-BE49-F238E27FC236}">
                  <a16:creationId xmlns:a16="http://schemas.microsoft.com/office/drawing/2014/main" id="{C3FBEABA-9E1D-34EC-23CB-B2FEEBF468A3}"/>
                </a:ext>
              </a:extLst>
            </p:cNvPr>
            <p:cNvSpPr txBox="1">
              <a:spLocks/>
            </p:cNvSpPr>
            <p:nvPr/>
          </p:nvSpPr>
          <p:spPr>
            <a:xfrm>
              <a:off x="476258" y="5231336"/>
              <a:ext cx="2420806" cy="5974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1000" dirty="0">
                  <a:solidFill>
                    <a:srgbClr val="156082"/>
                  </a:solidFill>
                  <a:latin typeface="+mn-lt"/>
                </a:rPr>
                <a:t>1 pav. </a:t>
              </a:r>
              <a:r>
                <a:rPr lang="lt-LT" sz="1000" dirty="0" err="1">
                  <a:solidFill>
                    <a:srgbClr val="156082"/>
                  </a:solidFill>
                  <a:latin typeface="+mn-lt"/>
                </a:rPr>
                <a:t>Sosnovskio</a:t>
              </a:r>
              <a:r>
                <a:rPr lang="lt-LT" sz="1000" dirty="0">
                  <a:solidFill>
                    <a:srgbClr val="156082"/>
                  </a:solidFill>
                  <a:latin typeface="+mn-lt"/>
                </a:rPr>
                <a:t> ir </a:t>
              </a:r>
              <a:r>
                <a:rPr lang="lt-LT" sz="1000" dirty="0" err="1">
                  <a:solidFill>
                    <a:srgbClr val="156082"/>
                  </a:solidFill>
                  <a:latin typeface="+mn-lt"/>
                </a:rPr>
                <a:t>Mantegacio</a:t>
              </a:r>
              <a:r>
                <a:rPr lang="lt-LT" sz="1000" dirty="0">
                  <a:solidFill>
                    <a:srgbClr val="156082"/>
                  </a:solidFill>
                  <a:latin typeface="+mn-lt"/>
                </a:rPr>
                <a:t> barščio liemeninės šaknies nukirtimo schema</a:t>
              </a:r>
            </a:p>
          </p:txBody>
        </p:sp>
      </p:grpSp>
    </p:spTree>
    <p:extLst>
      <p:ext uri="{BB962C8B-B14F-4D97-AF65-F5344CB8AC3E}">
        <p14:creationId xmlns:p14="http://schemas.microsoft.com/office/powerpoint/2010/main" val="2005473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50A14-562F-A93B-DC02-80B64FB9A755}"/>
            </a:ext>
          </a:extLst>
        </p:cNvPr>
        <p:cNvGrpSpPr/>
        <p:nvPr/>
      </p:nvGrpSpPr>
      <p:grpSpPr>
        <a:xfrm>
          <a:off x="0" y="0"/>
          <a:ext cx="0" cy="0"/>
          <a:chOff x="0" y="0"/>
          <a:chExt cx="0" cy="0"/>
        </a:xfrm>
      </p:grpSpPr>
      <p:sp>
        <p:nvSpPr>
          <p:cNvPr id="10" name="Stačiakampis 9">
            <a:extLst>
              <a:ext uri="{FF2B5EF4-FFF2-40B4-BE49-F238E27FC236}">
                <a16:creationId xmlns:a16="http://schemas.microsoft.com/office/drawing/2014/main" id="{F40F0B35-7D71-FB3E-AF37-C1C6C7B4F216}"/>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Stačiakampis: suapvalinti kampai 10">
            <a:extLst>
              <a:ext uri="{FF2B5EF4-FFF2-40B4-BE49-F238E27FC236}">
                <a16:creationId xmlns:a16="http://schemas.microsoft.com/office/drawing/2014/main" id="{48456800-4AEA-A612-ABBB-10299C424379}"/>
              </a:ext>
            </a:extLst>
          </p:cNvPr>
          <p:cNvSpPr/>
          <p:nvPr/>
        </p:nvSpPr>
        <p:spPr>
          <a:xfrm>
            <a:off x="145256" y="155481"/>
            <a:ext cx="11901487" cy="6547038"/>
          </a:xfrm>
          <a:prstGeom prst="roundRect">
            <a:avLst>
              <a:gd name="adj" fmla="val 188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sz="1200" dirty="0"/>
          </a:p>
        </p:txBody>
      </p:sp>
      <p:sp>
        <p:nvSpPr>
          <p:cNvPr id="16" name="Stačiakampis: suapvalinti kampai 15">
            <a:extLst>
              <a:ext uri="{FF2B5EF4-FFF2-40B4-BE49-F238E27FC236}">
                <a16:creationId xmlns:a16="http://schemas.microsoft.com/office/drawing/2014/main" id="{FCE11AED-2E69-6888-636F-047AFD8A6566}"/>
              </a:ext>
            </a:extLst>
          </p:cNvPr>
          <p:cNvSpPr/>
          <p:nvPr/>
        </p:nvSpPr>
        <p:spPr>
          <a:xfrm>
            <a:off x="548885" y="2564274"/>
            <a:ext cx="11185914" cy="1030763"/>
          </a:xfrm>
          <a:prstGeom prst="roundRect">
            <a:avLst>
              <a:gd name="adj" fmla="val 14165"/>
            </a:avLst>
          </a:prstGeom>
          <a:solidFill>
            <a:srgbClr val="156082"/>
          </a:solidFill>
          <a:ln>
            <a:solidFill>
              <a:srgbClr val="1560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solidFill>
                <a:srgbClr val="156082"/>
              </a:solidFill>
            </a:endParaRPr>
          </a:p>
        </p:txBody>
      </p:sp>
      <p:graphicFrame>
        <p:nvGraphicFramePr>
          <p:cNvPr id="6" name="Lentelė 5">
            <a:extLst>
              <a:ext uri="{FF2B5EF4-FFF2-40B4-BE49-F238E27FC236}">
                <a16:creationId xmlns:a16="http://schemas.microsoft.com/office/drawing/2014/main" id="{AC8BFF39-8638-698C-DD40-F7C8FF6CB555}"/>
              </a:ext>
            </a:extLst>
          </p:cNvPr>
          <p:cNvGraphicFramePr>
            <a:graphicFrameLocks noGrp="1"/>
          </p:cNvGraphicFramePr>
          <p:nvPr>
            <p:extLst>
              <p:ext uri="{D42A27DB-BD31-4B8C-83A1-F6EECF244321}">
                <p14:modId xmlns:p14="http://schemas.microsoft.com/office/powerpoint/2010/main" val="2503714702"/>
              </p:ext>
            </p:extLst>
          </p:nvPr>
        </p:nvGraphicFramePr>
        <p:xfrm>
          <a:off x="548885" y="939014"/>
          <a:ext cx="11185915" cy="1475605"/>
        </p:xfrm>
        <a:graphic>
          <a:graphicData uri="http://schemas.openxmlformats.org/drawingml/2006/table">
            <a:tbl>
              <a:tblPr firstRow="1" bandRow="1">
                <a:tableStyleId>{5C22544A-7EE6-4342-B048-85BDC9FD1C3A}</a:tableStyleId>
              </a:tblPr>
              <a:tblGrid>
                <a:gridCol w="5488124">
                  <a:extLst>
                    <a:ext uri="{9D8B030D-6E8A-4147-A177-3AD203B41FA5}">
                      <a16:colId xmlns:a16="http://schemas.microsoft.com/office/drawing/2014/main" val="2618602218"/>
                    </a:ext>
                  </a:extLst>
                </a:gridCol>
                <a:gridCol w="1592299">
                  <a:extLst>
                    <a:ext uri="{9D8B030D-6E8A-4147-A177-3AD203B41FA5}">
                      <a16:colId xmlns:a16="http://schemas.microsoft.com/office/drawing/2014/main" val="4207839022"/>
                    </a:ext>
                  </a:extLst>
                </a:gridCol>
                <a:gridCol w="1378234">
                  <a:extLst>
                    <a:ext uri="{9D8B030D-6E8A-4147-A177-3AD203B41FA5}">
                      <a16:colId xmlns:a16="http://schemas.microsoft.com/office/drawing/2014/main" val="2885710882"/>
                    </a:ext>
                  </a:extLst>
                </a:gridCol>
                <a:gridCol w="1229187">
                  <a:extLst>
                    <a:ext uri="{9D8B030D-6E8A-4147-A177-3AD203B41FA5}">
                      <a16:colId xmlns:a16="http://schemas.microsoft.com/office/drawing/2014/main" val="3321134361"/>
                    </a:ext>
                  </a:extLst>
                </a:gridCol>
                <a:gridCol w="1498071">
                  <a:extLst>
                    <a:ext uri="{9D8B030D-6E8A-4147-A177-3AD203B41FA5}">
                      <a16:colId xmlns:a16="http://schemas.microsoft.com/office/drawing/2014/main" val="2920755319"/>
                    </a:ext>
                  </a:extLst>
                </a:gridCol>
              </a:tblGrid>
              <a:tr h="0">
                <a:tc rowSpan="2">
                  <a:txBody>
                    <a:bodyPr/>
                    <a:lstStyle/>
                    <a:p>
                      <a:pPr algn="ctr"/>
                      <a:r>
                        <a:rPr lang="lt-LT" sz="1100" dirty="0"/>
                        <a:t>Teritorija, kurioje taikomos naikinimo  priemonės</a:t>
                      </a:r>
                    </a:p>
                  </a:txBody>
                  <a:tcPr anchor="ctr"/>
                </a:tc>
                <a:tc gridSpan="4">
                  <a:txBody>
                    <a:bodyPr/>
                    <a:lstStyle/>
                    <a:p>
                      <a:pPr algn="ctr"/>
                      <a:r>
                        <a:rPr lang="lt-LT" sz="1100" dirty="0"/>
                        <a:t>Naikinimo priemonės</a:t>
                      </a:r>
                    </a:p>
                  </a:txBody>
                  <a:tcPr anchor="ctr"/>
                </a:tc>
                <a:tc hMerge="1">
                  <a:txBody>
                    <a:bodyPr/>
                    <a:lstStyle/>
                    <a:p>
                      <a:endParaRPr lang="lt-LT" dirty="0"/>
                    </a:p>
                  </a:txBody>
                  <a:tcPr/>
                </a:tc>
                <a:tc hMerge="1">
                  <a:txBody>
                    <a:bodyPr/>
                    <a:lstStyle/>
                    <a:p>
                      <a:endParaRPr lang="lt-LT" dirty="0"/>
                    </a:p>
                  </a:txBody>
                  <a:tcPr/>
                </a:tc>
                <a:tc hMerge="1">
                  <a:txBody>
                    <a:bodyPr/>
                    <a:lstStyle/>
                    <a:p>
                      <a:pPr algn="ctr"/>
                      <a:endParaRPr lang="lt-LT" dirty="0"/>
                    </a:p>
                  </a:txBody>
                  <a:tcPr anchor="ctr"/>
                </a:tc>
                <a:extLst>
                  <a:ext uri="{0D108BD9-81ED-4DB2-BD59-A6C34878D82A}">
                    <a16:rowId xmlns:a16="http://schemas.microsoft.com/office/drawing/2014/main" val="3336395751"/>
                  </a:ext>
                </a:extLst>
              </a:tr>
              <a:tr h="208229">
                <a:tc vMerge="1">
                  <a:txBody>
                    <a:bodyPr/>
                    <a:lstStyle/>
                    <a:p>
                      <a:pPr algn="ctr"/>
                      <a:endParaRPr lang="lt-LT" dirty="0"/>
                    </a:p>
                  </a:txBody>
                  <a:tcPr anchor="ctr"/>
                </a:tc>
                <a:tc>
                  <a:txBody>
                    <a:bodyPr/>
                    <a:lstStyle/>
                    <a:p>
                      <a:pPr algn="ctr"/>
                      <a:r>
                        <a:rPr lang="lt-LT" sz="1100" dirty="0"/>
                        <a:t>Herbicidų naudojimas*</a:t>
                      </a:r>
                    </a:p>
                  </a:txBody>
                  <a:tcPr anchor="ctr"/>
                </a:tc>
                <a:tc>
                  <a:txBody>
                    <a:bodyPr/>
                    <a:lstStyle/>
                    <a:p>
                      <a:pPr algn="ctr"/>
                      <a:r>
                        <a:rPr lang="lt-LT" sz="1100" dirty="0"/>
                        <a:t>Šienavimas</a:t>
                      </a:r>
                    </a:p>
                  </a:txBody>
                  <a:tcPr anchor="ctr"/>
                </a:tc>
                <a:tc>
                  <a:txBody>
                    <a:bodyPr/>
                    <a:lstStyle/>
                    <a:p>
                      <a:pPr algn="ctr"/>
                      <a:r>
                        <a:rPr lang="lt-LT" sz="1100" dirty="0"/>
                        <a:t>Kasimas</a:t>
                      </a:r>
                    </a:p>
                  </a:txBody>
                  <a:tcPr anchor="ctr"/>
                </a:tc>
                <a:tc>
                  <a:txBody>
                    <a:bodyPr/>
                    <a:lstStyle/>
                    <a:p>
                      <a:pPr algn="ctr"/>
                      <a:r>
                        <a:rPr lang="lt-LT" sz="1100" dirty="0"/>
                        <a:t>Arimas/dirvos frezavimas</a:t>
                      </a:r>
                    </a:p>
                  </a:txBody>
                  <a:tcPr anchor="ctr"/>
                </a:tc>
                <a:extLst>
                  <a:ext uri="{0D108BD9-81ED-4DB2-BD59-A6C34878D82A}">
                    <a16:rowId xmlns:a16="http://schemas.microsoft.com/office/drawing/2014/main" val="259101826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100" dirty="0"/>
                        <a:t>Teritorija, kuriai netaikomos specialiosios žemės naudojimo sąlygos</a:t>
                      </a:r>
                    </a:p>
                  </a:txBody>
                  <a:tcPr anchor="ctr"/>
                </a:tc>
                <a:tc>
                  <a:txBody>
                    <a:bodyPr/>
                    <a:lstStyle/>
                    <a:p>
                      <a:pPr algn="ctr"/>
                      <a:r>
                        <a:rPr lang="lt-LT" sz="1100" dirty="0">
                          <a:solidFill>
                            <a:schemeClr val="accent6"/>
                          </a:solidFill>
                        </a:rPr>
                        <a:t>V</a:t>
                      </a:r>
                    </a:p>
                  </a:txBody>
                  <a:tcPr anchor="ctr"/>
                </a:tc>
                <a:tc>
                  <a:txBody>
                    <a:bodyPr/>
                    <a:lstStyle/>
                    <a:p>
                      <a:pPr algn="ctr"/>
                      <a:r>
                        <a:rPr lang="lt-LT" sz="1100" dirty="0">
                          <a:solidFill>
                            <a:schemeClr val="accent6"/>
                          </a:solidFill>
                        </a:rPr>
                        <a:t>V</a:t>
                      </a:r>
                    </a:p>
                  </a:txBody>
                  <a:tcPr anchor="ctr"/>
                </a:tc>
                <a:tc>
                  <a:txBody>
                    <a:bodyPr/>
                    <a:lstStyle/>
                    <a:p>
                      <a:pPr algn="ctr"/>
                      <a:r>
                        <a:rPr lang="lt-LT" sz="1100" dirty="0">
                          <a:solidFill>
                            <a:schemeClr val="accent6"/>
                          </a:solidFill>
                        </a:rPr>
                        <a:t>V</a:t>
                      </a:r>
                    </a:p>
                  </a:txBody>
                  <a:tcPr anchor="ctr"/>
                </a:tc>
                <a:tc>
                  <a:txBody>
                    <a:bodyPr/>
                    <a:lstStyle/>
                    <a:p>
                      <a:pPr algn="ctr"/>
                      <a:r>
                        <a:rPr lang="lt-LT" sz="1100" dirty="0">
                          <a:solidFill>
                            <a:schemeClr val="accent6"/>
                          </a:solidFill>
                        </a:rPr>
                        <a:t>V</a:t>
                      </a:r>
                    </a:p>
                  </a:txBody>
                  <a:tcPr anchor="ctr"/>
                </a:tc>
                <a:extLst>
                  <a:ext uri="{0D108BD9-81ED-4DB2-BD59-A6C34878D82A}">
                    <a16:rowId xmlns:a16="http://schemas.microsoft.com/office/drawing/2014/main" val="2124089651"/>
                  </a:ext>
                </a:extLst>
              </a:tr>
              <a:tr h="271645">
                <a:tc>
                  <a:txBody>
                    <a:bodyPr/>
                    <a:lstStyle/>
                    <a:p>
                      <a:pPr algn="l"/>
                      <a:r>
                        <a:rPr lang="lt-LT" sz="1100" kern="1200" dirty="0">
                          <a:solidFill>
                            <a:schemeClr val="dk1"/>
                          </a:solidFill>
                          <a:latin typeface="+mn-lt"/>
                          <a:ea typeface="+mn-ea"/>
                          <a:cs typeface="+mn-cs"/>
                        </a:rPr>
                        <a:t>Paviršinių vandens telkinių pakrantės apsaugos juostose</a:t>
                      </a:r>
                    </a:p>
                  </a:txBody>
                  <a:tcPr anchor="ctr"/>
                </a:tc>
                <a:tc>
                  <a:txBody>
                    <a:bodyPr/>
                    <a:lstStyle/>
                    <a:p>
                      <a:pPr algn="ctr"/>
                      <a:r>
                        <a:rPr lang="lt-LT" sz="1100" dirty="0">
                          <a:solidFill>
                            <a:srgbClr val="FF0000"/>
                          </a:solidFill>
                        </a:rPr>
                        <a:t>V****</a:t>
                      </a:r>
                    </a:p>
                  </a:txBody>
                  <a:tcPr anchor="ctr"/>
                </a:tc>
                <a:tc>
                  <a:txBody>
                    <a:bodyPr/>
                    <a:lstStyle/>
                    <a:p>
                      <a:pPr algn="ctr"/>
                      <a:r>
                        <a:rPr lang="lt-LT" sz="1100" dirty="0">
                          <a:solidFill>
                            <a:schemeClr val="accent6"/>
                          </a:solidFill>
                        </a:rPr>
                        <a:t>V</a:t>
                      </a:r>
                    </a:p>
                  </a:txBody>
                  <a:tcPr anchor="ctr"/>
                </a:tc>
                <a:tc>
                  <a:txBody>
                    <a:bodyPr/>
                    <a:lstStyle/>
                    <a:p>
                      <a:pPr algn="ctr"/>
                      <a:r>
                        <a:rPr lang="lt-LT" sz="1100" dirty="0">
                          <a:solidFill>
                            <a:schemeClr val="accent6"/>
                          </a:solidFill>
                        </a:rPr>
                        <a:t>V</a:t>
                      </a:r>
                    </a:p>
                  </a:txBody>
                  <a:tcPr anchor="ctr"/>
                </a:tc>
                <a:tc>
                  <a:txBody>
                    <a:bodyPr/>
                    <a:lstStyle/>
                    <a:p>
                      <a:pPr algn="ctr"/>
                      <a:r>
                        <a:rPr lang="lt-LT" sz="1100" dirty="0">
                          <a:solidFill>
                            <a:srgbClr val="FF0000"/>
                          </a:solidFill>
                        </a:rPr>
                        <a:t>X</a:t>
                      </a:r>
                    </a:p>
                  </a:txBody>
                  <a:tcPr anchor="ctr"/>
                </a:tc>
                <a:extLst>
                  <a:ext uri="{0D108BD9-81ED-4DB2-BD59-A6C34878D82A}">
                    <a16:rowId xmlns:a16="http://schemas.microsoft.com/office/drawing/2014/main" val="915262562"/>
                  </a:ext>
                </a:extLst>
              </a:tr>
              <a:tr h="0">
                <a:tc>
                  <a:txBody>
                    <a:bodyPr/>
                    <a:lstStyle/>
                    <a:p>
                      <a:pPr algn="l"/>
                      <a:r>
                        <a:rPr lang="lt-LT" sz="1100" dirty="0"/>
                        <a:t>Saugomos teritorijos</a:t>
                      </a:r>
                    </a:p>
                  </a:txBody>
                  <a:tcPr anchor="ctr"/>
                </a:tc>
                <a:tc>
                  <a:txBody>
                    <a:bodyPr/>
                    <a:lstStyle/>
                    <a:p>
                      <a:pPr algn="ctr"/>
                      <a:r>
                        <a:rPr lang="lt-LT" sz="1100" dirty="0">
                          <a:solidFill>
                            <a:schemeClr val="accent6"/>
                          </a:solidFill>
                        </a:rPr>
                        <a:t>V**</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100" b="0" i="0" u="none" strike="noStrike" kern="1200" cap="none" spc="0" normalizeH="0" baseline="0" noProof="0">
                          <a:ln>
                            <a:noFill/>
                          </a:ln>
                          <a:solidFill>
                            <a:srgbClr val="4EA72E"/>
                          </a:solidFill>
                          <a:effectLst/>
                          <a:uLnTx/>
                          <a:uFillTx/>
                          <a:latin typeface="Aptos" panose="02110004020202020204"/>
                          <a:ea typeface="+mn-ea"/>
                          <a:cs typeface="+mn-cs"/>
                        </a:rPr>
                        <a:t>V**</a:t>
                      </a:r>
                      <a:endParaRPr kumimoji="0" lang="lt-LT" sz="1100" b="0" i="0" u="none" strike="noStrike" kern="1200" cap="none" spc="0" normalizeH="0" baseline="0" noProof="0" dirty="0">
                        <a:ln>
                          <a:noFill/>
                        </a:ln>
                        <a:solidFill>
                          <a:srgbClr val="4EA72E"/>
                        </a:solidFill>
                        <a:effectLst/>
                        <a:uLnTx/>
                        <a:uFillTx/>
                        <a:latin typeface="Aptos" panose="0211000402020202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100" b="0" i="0" u="none" strike="noStrike" kern="1200" cap="none" spc="0" normalizeH="0" baseline="0" noProof="0">
                          <a:ln>
                            <a:noFill/>
                          </a:ln>
                          <a:solidFill>
                            <a:srgbClr val="4EA72E"/>
                          </a:solidFill>
                          <a:effectLst/>
                          <a:uLnTx/>
                          <a:uFillTx/>
                          <a:latin typeface="Aptos" panose="02110004020202020204"/>
                          <a:ea typeface="+mn-ea"/>
                          <a:cs typeface="+mn-cs"/>
                        </a:rPr>
                        <a:t>V**</a:t>
                      </a:r>
                      <a:endParaRPr kumimoji="0" lang="lt-LT" sz="1100" b="0" i="0" u="none" strike="noStrike" kern="1200" cap="none" spc="0" normalizeH="0" baseline="0" noProof="0" dirty="0">
                        <a:ln>
                          <a:noFill/>
                        </a:ln>
                        <a:solidFill>
                          <a:srgbClr val="4EA72E"/>
                        </a:solidFill>
                        <a:effectLst/>
                        <a:uLnTx/>
                        <a:uFillTx/>
                        <a:latin typeface="Aptos" panose="0211000402020202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100" b="0" i="0" u="none" strike="noStrike" kern="1200" cap="none" spc="0" normalizeH="0" baseline="0" noProof="0" dirty="0">
                          <a:ln>
                            <a:noFill/>
                          </a:ln>
                          <a:solidFill>
                            <a:srgbClr val="4EA72E"/>
                          </a:solidFill>
                          <a:effectLst/>
                          <a:uLnTx/>
                          <a:uFillTx/>
                          <a:latin typeface="Aptos" panose="02110004020202020204"/>
                          <a:ea typeface="+mn-ea"/>
                          <a:cs typeface="+mn-cs"/>
                        </a:rPr>
                        <a:t>V**</a:t>
                      </a:r>
                    </a:p>
                  </a:txBody>
                  <a:tcPr anchor="ctr"/>
                </a:tc>
                <a:extLst>
                  <a:ext uri="{0D108BD9-81ED-4DB2-BD59-A6C34878D82A}">
                    <a16:rowId xmlns:a16="http://schemas.microsoft.com/office/drawing/2014/main" val="3404199078"/>
                  </a:ext>
                </a:extLst>
              </a:tr>
            </a:tbl>
          </a:graphicData>
        </a:graphic>
      </p:graphicFrame>
      <p:graphicFrame>
        <p:nvGraphicFramePr>
          <p:cNvPr id="7" name="Lentelė 6">
            <a:extLst>
              <a:ext uri="{FF2B5EF4-FFF2-40B4-BE49-F238E27FC236}">
                <a16:creationId xmlns:a16="http://schemas.microsoft.com/office/drawing/2014/main" id="{978CF724-0835-91CC-C605-D607F4EF4470}"/>
              </a:ext>
            </a:extLst>
          </p:cNvPr>
          <p:cNvGraphicFramePr>
            <a:graphicFrameLocks noGrp="1"/>
          </p:cNvGraphicFramePr>
          <p:nvPr>
            <p:extLst>
              <p:ext uri="{D42A27DB-BD31-4B8C-83A1-F6EECF244321}">
                <p14:modId xmlns:p14="http://schemas.microsoft.com/office/powerpoint/2010/main" val="1140553837"/>
              </p:ext>
            </p:extLst>
          </p:nvPr>
        </p:nvGraphicFramePr>
        <p:xfrm>
          <a:off x="548885" y="3750518"/>
          <a:ext cx="11185914" cy="1965960"/>
        </p:xfrm>
        <a:graphic>
          <a:graphicData uri="http://schemas.openxmlformats.org/drawingml/2006/table">
            <a:tbl>
              <a:tblPr firstRow="1" bandRow="1">
                <a:tableStyleId>{5C22544A-7EE6-4342-B048-85BDC9FD1C3A}</a:tableStyleId>
              </a:tblPr>
              <a:tblGrid>
                <a:gridCol w="3194440">
                  <a:extLst>
                    <a:ext uri="{9D8B030D-6E8A-4147-A177-3AD203B41FA5}">
                      <a16:colId xmlns:a16="http://schemas.microsoft.com/office/drawing/2014/main" val="2618602218"/>
                    </a:ext>
                  </a:extLst>
                </a:gridCol>
                <a:gridCol w="2009773">
                  <a:extLst>
                    <a:ext uri="{9D8B030D-6E8A-4147-A177-3AD203B41FA5}">
                      <a16:colId xmlns:a16="http://schemas.microsoft.com/office/drawing/2014/main" val="4207839022"/>
                    </a:ext>
                  </a:extLst>
                </a:gridCol>
                <a:gridCol w="2190750">
                  <a:extLst>
                    <a:ext uri="{9D8B030D-6E8A-4147-A177-3AD203B41FA5}">
                      <a16:colId xmlns:a16="http://schemas.microsoft.com/office/drawing/2014/main" val="2885710882"/>
                    </a:ext>
                  </a:extLst>
                </a:gridCol>
                <a:gridCol w="1933575">
                  <a:extLst>
                    <a:ext uri="{9D8B030D-6E8A-4147-A177-3AD203B41FA5}">
                      <a16:colId xmlns:a16="http://schemas.microsoft.com/office/drawing/2014/main" val="3321134361"/>
                    </a:ext>
                  </a:extLst>
                </a:gridCol>
                <a:gridCol w="1857376">
                  <a:extLst>
                    <a:ext uri="{9D8B030D-6E8A-4147-A177-3AD203B41FA5}">
                      <a16:colId xmlns:a16="http://schemas.microsoft.com/office/drawing/2014/main" val="2920755319"/>
                    </a:ext>
                  </a:extLst>
                </a:gridCol>
              </a:tblGrid>
              <a:tr h="0">
                <a:tc rowSpan="2">
                  <a:txBody>
                    <a:bodyPr/>
                    <a:lstStyle/>
                    <a:p>
                      <a:pPr algn="ctr"/>
                      <a:r>
                        <a:rPr lang="lt-LT" sz="1100" dirty="0"/>
                        <a:t>Taikomas naikinimo metodas</a:t>
                      </a:r>
                    </a:p>
                  </a:txBody>
                  <a:tcPr anchor="ct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100" dirty="0"/>
                        <a:t>Naikinimo sezono metu rekomenduojami priemonių taikymo laikotarpiai***</a:t>
                      </a:r>
                    </a:p>
                  </a:txBody>
                  <a:tcPr anchor="ctr"/>
                </a:tc>
                <a:tc hMerge="1">
                  <a:txBody>
                    <a:bodyPr/>
                    <a:lstStyle/>
                    <a:p>
                      <a:endParaRPr lang="lt-LT" dirty="0"/>
                    </a:p>
                  </a:txBody>
                  <a:tcPr/>
                </a:tc>
                <a:tc hMerge="1">
                  <a:txBody>
                    <a:bodyPr/>
                    <a:lstStyle/>
                    <a:p>
                      <a:endParaRPr lang="lt-LT" dirty="0"/>
                    </a:p>
                  </a:txBody>
                  <a:tcPr/>
                </a:tc>
                <a:tc hMerge="1">
                  <a:txBody>
                    <a:bodyPr/>
                    <a:lstStyle/>
                    <a:p>
                      <a:pPr algn="ctr"/>
                      <a:endParaRPr lang="lt-LT" dirty="0"/>
                    </a:p>
                  </a:txBody>
                  <a:tcPr anchor="ctr"/>
                </a:tc>
                <a:extLst>
                  <a:ext uri="{0D108BD9-81ED-4DB2-BD59-A6C34878D82A}">
                    <a16:rowId xmlns:a16="http://schemas.microsoft.com/office/drawing/2014/main" val="3336395751"/>
                  </a:ext>
                </a:extLst>
              </a:tr>
              <a:tr h="208229">
                <a:tc vMerge="1">
                  <a:txBody>
                    <a:bodyPr/>
                    <a:lstStyle/>
                    <a:p>
                      <a:pPr algn="ctr"/>
                      <a:endParaRPr lang="lt-LT" dirty="0"/>
                    </a:p>
                  </a:txBody>
                  <a:tcPr anchor="ctr"/>
                </a:tc>
                <a:tc>
                  <a:txBody>
                    <a:bodyPr/>
                    <a:lstStyle/>
                    <a:p>
                      <a:pPr algn="ctr"/>
                      <a:r>
                        <a:rPr lang="lt-LT" sz="1100" dirty="0"/>
                        <a:t>Herbicidų naudojimas</a:t>
                      </a:r>
                    </a:p>
                  </a:txBody>
                  <a:tcPr anchor="ctr"/>
                </a:tc>
                <a:tc>
                  <a:txBody>
                    <a:bodyPr/>
                    <a:lstStyle/>
                    <a:p>
                      <a:pPr algn="ctr"/>
                      <a:r>
                        <a:rPr lang="lt-LT" sz="1100" dirty="0"/>
                        <a:t>Šienavimas</a:t>
                      </a:r>
                    </a:p>
                  </a:txBody>
                  <a:tcPr anchor="ctr"/>
                </a:tc>
                <a:tc>
                  <a:txBody>
                    <a:bodyPr/>
                    <a:lstStyle/>
                    <a:p>
                      <a:pPr algn="ctr"/>
                      <a:r>
                        <a:rPr lang="lt-LT" sz="1100" dirty="0"/>
                        <a:t>Kasimas</a:t>
                      </a:r>
                    </a:p>
                  </a:txBody>
                  <a:tcPr anchor="ctr"/>
                </a:tc>
                <a:tc>
                  <a:txBody>
                    <a:bodyPr/>
                    <a:lstStyle/>
                    <a:p>
                      <a:pPr algn="ctr"/>
                      <a:r>
                        <a:rPr lang="lt-LT" sz="1100" dirty="0"/>
                        <a:t>Arimas/dirvos frezavimas</a:t>
                      </a:r>
                    </a:p>
                  </a:txBody>
                  <a:tcPr anchor="ctr"/>
                </a:tc>
                <a:extLst>
                  <a:ext uri="{0D108BD9-81ED-4DB2-BD59-A6C34878D82A}">
                    <a16:rowId xmlns:a16="http://schemas.microsoft.com/office/drawing/2014/main" val="259101826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100" dirty="0"/>
                        <a:t>Herbicidų naudojimas + šienavimas</a:t>
                      </a:r>
                    </a:p>
                  </a:txBody>
                  <a:tcPr anchor="ctr"/>
                </a:tc>
                <a:tc>
                  <a:txBody>
                    <a:bodyPr/>
                    <a:lstStyle/>
                    <a:p>
                      <a:pPr algn="ctr"/>
                      <a:r>
                        <a:rPr lang="lt-LT" sz="1100" dirty="0">
                          <a:solidFill>
                            <a:schemeClr val="accent6"/>
                          </a:solidFill>
                        </a:rPr>
                        <a:t>birželio 10 d. - liepos 10 d.</a:t>
                      </a:r>
                    </a:p>
                  </a:txBody>
                  <a:tcPr anchor="ctr"/>
                </a:tc>
                <a:tc>
                  <a:txBody>
                    <a:bodyPr/>
                    <a:lstStyle/>
                    <a:p>
                      <a:pPr algn="ctr"/>
                      <a:r>
                        <a:rPr lang="lt-LT" sz="1100" dirty="0">
                          <a:solidFill>
                            <a:schemeClr val="accent6"/>
                          </a:solidFill>
                        </a:rPr>
                        <a:t>birželio 20 d. - liepos 10 d.</a:t>
                      </a:r>
                    </a:p>
                    <a:p>
                      <a:pPr algn="ctr"/>
                      <a:r>
                        <a:rPr lang="lt-LT" sz="1100" dirty="0">
                          <a:solidFill>
                            <a:schemeClr val="accent6"/>
                          </a:solidFill>
                        </a:rPr>
                        <a:t>rugpjūčio 10 d. - rugsėjo 20 d.</a:t>
                      </a:r>
                    </a:p>
                  </a:txBody>
                  <a:tcPr anchor="ctr"/>
                </a:tc>
                <a:tc>
                  <a:txBody>
                    <a:bodyPr/>
                    <a:lstStyle/>
                    <a:p>
                      <a:pPr algn="ctr"/>
                      <a:r>
                        <a:rPr lang="lt-LT" sz="1100" dirty="0">
                          <a:solidFill>
                            <a:schemeClr val="accent6"/>
                          </a:solidFill>
                        </a:rPr>
                        <a:t>pagal poreikį iki rugsėjo mėn. pabaigos</a:t>
                      </a:r>
                    </a:p>
                  </a:txBody>
                  <a:tcPr anchor="ctr"/>
                </a:tc>
                <a:tc>
                  <a:txBody>
                    <a:bodyPr/>
                    <a:lstStyle/>
                    <a:p>
                      <a:pPr algn="ctr"/>
                      <a:r>
                        <a:rPr lang="lt-LT" sz="1100" dirty="0">
                          <a:solidFill>
                            <a:srgbClr val="FF0000"/>
                          </a:solidFill>
                        </a:rPr>
                        <a:t>X</a:t>
                      </a:r>
                    </a:p>
                  </a:txBody>
                  <a:tcPr anchor="ctr"/>
                </a:tc>
                <a:extLst>
                  <a:ext uri="{0D108BD9-81ED-4DB2-BD59-A6C34878D82A}">
                    <a16:rowId xmlns:a16="http://schemas.microsoft.com/office/drawing/2014/main" val="2124089651"/>
                  </a:ext>
                </a:extLst>
              </a:tr>
              <a:tr h="271645">
                <a:tc>
                  <a:txBody>
                    <a:bodyPr/>
                    <a:lstStyle/>
                    <a:p>
                      <a:pPr algn="l"/>
                      <a:r>
                        <a:rPr lang="lt-LT" sz="1100" dirty="0"/>
                        <a:t>Kasimas + šienavimas</a:t>
                      </a:r>
                    </a:p>
                  </a:txBody>
                  <a:tcPr anchor="ctr"/>
                </a:tc>
                <a:tc>
                  <a:txBody>
                    <a:bodyPr/>
                    <a:lstStyle/>
                    <a:p>
                      <a:pPr algn="ctr"/>
                      <a:r>
                        <a:rPr lang="lt-LT" sz="1100" dirty="0">
                          <a:solidFill>
                            <a:srgbClr val="FF0000"/>
                          </a:solidFill>
                        </a:rPr>
                        <a:t>X</a:t>
                      </a:r>
                    </a:p>
                  </a:txBody>
                  <a:tcPr anchor="ctr"/>
                </a:tc>
                <a:tc>
                  <a:txBody>
                    <a:bodyPr/>
                    <a:lstStyle/>
                    <a:p>
                      <a:pPr algn="ctr"/>
                      <a:r>
                        <a:rPr lang="lt-LT" sz="1100" dirty="0">
                          <a:solidFill>
                            <a:schemeClr val="accent6"/>
                          </a:solidFill>
                        </a:rPr>
                        <a:t>birželio 20 d. - liepos 10 d.</a:t>
                      </a:r>
                    </a:p>
                    <a:p>
                      <a:pPr algn="ctr"/>
                      <a:r>
                        <a:rPr lang="lt-LT" sz="1100" dirty="0">
                          <a:solidFill>
                            <a:schemeClr val="accent6"/>
                          </a:solidFill>
                        </a:rPr>
                        <a:t>rugpjūčio 10 d. - rugsėjo 20 d.</a:t>
                      </a:r>
                    </a:p>
                  </a:txBody>
                  <a:tcPr anchor="ctr"/>
                </a:tc>
                <a:tc>
                  <a:txBody>
                    <a:bodyPr/>
                    <a:lstStyle/>
                    <a:p>
                      <a:pPr algn="ctr"/>
                      <a:r>
                        <a:rPr lang="lt-LT" sz="1100" dirty="0">
                          <a:solidFill>
                            <a:schemeClr val="accent6"/>
                          </a:solidFill>
                        </a:rPr>
                        <a:t>iki gegužės mėn. pabaigos</a:t>
                      </a:r>
                    </a:p>
                  </a:txBody>
                  <a:tcPr anchor="ctr"/>
                </a:tc>
                <a:tc>
                  <a:txBody>
                    <a:bodyPr/>
                    <a:lstStyle/>
                    <a:p>
                      <a:pPr algn="ctr"/>
                      <a:r>
                        <a:rPr lang="lt-LT" sz="1100" dirty="0">
                          <a:solidFill>
                            <a:schemeClr val="accent6"/>
                          </a:solidFill>
                        </a:rPr>
                        <a:t>iki gegužės mėn. pabaigos Frezavimas surenkant sietu</a:t>
                      </a:r>
                    </a:p>
                  </a:txBody>
                  <a:tcPr anchor="ctr"/>
                </a:tc>
                <a:extLst>
                  <a:ext uri="{0D108BD9-81ED-4DB2-BD59-A6C34878D82A}">
                    <a16:rowId xmlns:a16="http://schemas.microsoft.com/office/drawing/2014/main" val="915262562"/>
                  </a:ext>
                </a:extLst>
              </a:tr>
              <a:tr h="0">
                <a:tc>
                  <a:txBody>
                    <a:bodyPr/>
                    <a:lstStyle/>
                    <a:p>
                      <a:pPr algn="l"/>
                      <a:r>
                        <a:rPr lang="lt-LT" sz="1100" dirty="0"/>
                        <a:t>Šienavimas</a:t>
                      </a:r>
                    </a:p>
                  </a:txBody>
                  <a:tcPr anchor="ctr"/>
                </a:tc>
                <a:tc>
                  <a:txBody>
                    <a:bodyPr/>
                    <a:lstStyle/>
                    <a:p>
                      <a:pPr algn="ctr"/>
                      <a:r>
                        <a:rPr lang="lt-LT" sz="1100" dirty="0">
                          <a:solidFill>
                            <a:srgbClr val="FF0000"/>
                          </a:solidFill>
                        </a:rPr>
                        <a:t>X</a:t>
                      </a:r>
                    </a:p>
                  </a:txBody>
                  <a:tcPr anchor="ctr"/>
                </a:tc>
                <a:tc>
                  <a:txBody>
                    <a:bodyPr/>
                    <a:lstStyle/>
                    <a:p>
                      <a:pPr algn="ctr"/>
                      <a:r>
                        <a:rPr lang="lt-LT" sz="1100" dirty="0">
                          <a:solidFill>
                            <a:schemeClr val="accent6"/>
                          </a:solidFill>
                        </a:rPr>
                        <a:t>birželio 10 d.- liepos 10 d. </a:t>
                      </a:r>
                    </a:p>
                    <a:p>
                      <a:pPr algn="ctr"/>
                      <a:r>
                        <a:rPr lang="lt-LT" sz="1100" dirty="0">
                          <a:solidFill>
                            <a:schemeClr val="accent6"/>
                          </a:solidFill>
                        </a:rPr>
                        <a:t>liepos 25 d. - rugpjūčio 20 d. rugsėjo 20d. - spalio 10 d.</a:t>
                      </a:r>
                    </a:p>
                  </a:txBody>
                  <a:tcPr anchor="ctr"/>
                </a:tc>
                <a:tc>
                  <a:txBody>
                    <a:bodyPr/>
                    <a:lstStyle/>
                    <a:p>
                      <a:pPr algn="ctr"/>
                      <a:r>
                        <a:rPr lang="lt-LT" sz="1100" dirty="0">
                          <a:solidFill>
                            <a:srgbClr val="FF0000"/>
                          </a:solidFill>
                        </a:rPr>
                        <a:t>X</a:t>
                      </a:r>
                    </a:p>
                  </a:txBody>
                  <a:tcPr anchor="ctr"/>
                </a:tc>
                <a:tc>
                  <a:txBody>
                    <a:bodyPr/>
                    <a:lstStyle/>
                    <a:p>
                      <a:pPr algn="ctr"/>
                      <a:r>
                        <a:rPr lang="lt-LT" sz="1100" dirty="0">
                          <a:solidFill>
                            <a:srgbClr val="FF0000"/>
                          </a:solidFill>
                        </a:rPr>
                        <a:t>X</a:t>
                      </a:r>
                    </a:p>
                  </a:txBody>
                  <a:tcPr anchor="ctr"/>
                </a:tc>
                <a:extLst>
                  <a:ext uri="{0D108BD9-81ED-4DB2-BD59-A6C34878D82A}">
                    <a16:rowId xmlns:a16="http://schemas.microsoft.com/office/drawing/2014/main" val="3404199078"/>
                  </a:ext>
                </a:extLst>
              </a:tr>
            </a:tbl>
          </a:graphicData>
        </a:graphic>
      </p:graphicFrame>
      <p:sp>
        <p:nvSpPr>
          <p:cNvPr id="9" name="Pavadinimas 1">
            <a:extLst>
              <a:ext uri="{FF2B5EF4-FFF2-40B4-BE49-F238E27FC236}">
                <a16:creationId xmlns:a16="http://schemas.microsoft.com/office/drawing/2014/main" id="{6E38EBAA-8A73-07DC-2B70-5963DECC0D31}"/>
              </a:ext>
            </a:extLst>
          </p:cNvPr>
          <p:cNvSpPr txBox="1">
            <a:spLocks/>
          </p:cNvSpPr>
          <p:nvPr/>
        </p:nvSpPr>
        <p:spPr>
          <a:xfrm>
            <a:off x="2457454" y="0"/>
            <a:ext cx="81438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dirty="0">
                <a:solidFill>
                  <a:schemeClr val="accent1"/>
                </a:solidFill>
              </a:rPr>
              <a:t>Didžioji rykštenė ir kanadinė rykštenė</a:t>
            </a:r>
          </a:p>
        </p:txBody>
      </p:sp>
      <p:sp>
        <p:nvSpPr>
          <p:cNvPr id="12" name="Pavadinimas 1">
            <a:extLst>
              <a:ext uri="{FF2B5EF4-FFF2-40B4-BE49-F238E27FC236}">
                <a16:creationId xmlns:a16="http://schemas.microsoft.com/office/drawing/2014/main" id="{864976BB-E66A-9BB5-0708-13CB339C513B}"/>
              </a:ext>
            </a:extLst>
          </p:cNvPr>
          <p:cNvSpPr txBox="1">
            <a:spLocks/>
          </p:cNvSpPr>
          <p:nvPr/>
        </p:nvSpPr>
        <p:spPr>
          <a:xfrm>
            <a:off x="666749" y="2703285"/>
            <a:ext cx="10976365" cy="9244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lt-LT" sz="1100" dirty="0">
                <a:solidFill>
                  <a:schemeClr val="bg1"/>
                </a:solidFill>
                <a:latin typeface="+mn-lt"/>
              </a:rPr>
              <a:t>Rykštenes rekomenduojama naikinti herbicidais, nes kasant, ar kitaip mechaniškai naikinant, susmulkinami šakniastiebiai, kurie gali atželti. Geriausia selektyviai apipurkšti atskirus kerus herbicidais. Labai svarbu herbicidais apdorotų augalų bent mėnesį nenupjauti, kad šaknų sistemą veiktų ne tik herbicidai, bet ir stiebuose prasidėję puvimo procesai. Jeigu po cheminio naikinimo lieka pavieniai individai, juos geriausia iškasti. Po naikinimo plotus būtina stebėti dar kelerius metus ir naikinti iš sėklų išdygstančias rykštenes. Rekomenduojami naudoti herbicidai MCPA 750. Galima naudoti ir kitus tinkamus augalų apsaugos produktus.</a:t>
            </a:r>
          </a:p>
          <a:p>
            <a:pPr algn="just"/>
            <a:r>
              <a:rPr lang="lt-LT" sz="1100" dirty="0">
                <a:solidFill>
                  <a:schemeClr val="bg1"/>
                </a:solidFill>
                <a:latin typeface="+mn-lt"/>
              </a:rPr>
              <a:t>Šienavimas turi būti atliekamas augalų žydėjimo pradžioje (skleidžiantis žiedams). Šienavimas kartojamas, kai susiformuoja nauji žiedynai (atžėlimo sparta priklauso nuo oro sąlygų). </a:t>
            </a:r>
          </a:p>
          <a:p>
            <a:pPr algn="just"/>
            <a:endParaRPr lang="lt-LT" sz="1000" b="1" dirty="0">
              <a:solidFill>
                <a:schemeClr val="bg1"/>
              </a:solidFill>
              <a:latin typeface="+mn-lt"/>
            </a:endParaRPr>
          </a:p>
        </p:txBody>
      </p:sp>
      <p:sp>
        <p:nvSpPr>
          <p:cNvPr id="13" name="Pavadinimas 1">
            <a:extLst>
              <a:ext uri="{FF2B5EF4-FFF2-40B4-BE49-F238E27FC236}">
                <a16:creationId xmlns:a16="http://schemas.microsoft.com/office/drawing/2014/main" id="{EA097F63-5539-1BCF-D377-7D209767B061}"/>
              </a:ext>
            </a:extLst>
          </p:cNvPr>
          <p:cNvSpPr txBox="1">
            <a:spLocks/>
          </p:cNvSpPr>
          <p:nvPr/>
        </p:nvSpPr>
        <p:spPr>
          <a:xfrm>
            <a:off x="548885" y="5839213"/>
            <a:ext cx="11325213" cy="5974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1000" dirty="0">
                <a:latin typeface="+mn-lt"/>
              </a:rPr>
              <a:t>* Augalų apsaugos produktai naudojami, laikantis Augalų apsaugos produktų saugojimo, tiekimo rinkai, naudojimo taisyklėmis, patvirtintomis Lietuvos Respublikos žemės ūkio ministro 2003 m. gruodžio 30 d. įsakymu Nr. 3D-564 „Dėl Augalų apsaugos produktų saugojimo, tiekimo rinkai, naudojimo taisyklių patvirtinimo“.</a:t>
            </a:r>
          </a:p>
          <a:p>
            <a:r>
              <a:rPr lang="lt-LT" sz="1000" dirty="0">
                <a:latin typeface="+mn-lt"/>
              </a:rPr>
              <a:t>** Saugomose teritorijose atliekamos invazinių rūšių naikinimo priemonės turi būti suderintos su Saugomų teritorijų direkcijomis.</a:t>
            </a:r>
          </a:p>
          <a:p>
            <a:r>
              <a:rPr lang="lt-LT" sz="1000" dirty="0">
                <a:latin typeface="+mn-lt"/>
              </a:rPr>
              <a:t>*** Priklausomai nuo aplinkos sąlygų, nurodyti laikotarpiai gali kisti.</a:t>
            </a:r>
          </a:p>
          <a:p>
            <a:r>
              <a:rPr lang="lt-LT" sz="1000" dirty="0">
                <a:latin typeface="+mn-lt"/>
              </a:rPr>
              <a:t>**** 2025 m. nuo birželio 1 d. įsigalioja Lietuvos Respublikos Specialiųjų žemės naudojimo sąlygų įstatymo  pakeitimas, kurio 100 str. nurodyta, kad pakrantės apsaugos juostose galima naudoti augalų apsaugos priemones, kai naikinamos invazinių augalų rūšys, su sąlyga, kad jos nepateks į vandens telkinį ir pakenks ekosistemoms.</a:t>
            </a:r>
          </a:p>
        </p:txBody>
      </p:sp>
    </p:spTree>
    <p:extLst>
      <p:ext uri="{BB962C8B-B14F-4D97-AF65-F5344CB8AC3E}">
        <p14:creationId xmlns:p14="http://schemas.microsoft.com/office/powerpoint/2010/main" val="1576621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4F366-B881-BA6A-80D7-777EB98898A2}"/>
            </a:ext>
          </a:extLst>
        </p:cNvPr>
        <p:cNvGrpSpPr/>
        <p:nvPr/>
      </p:nvGrpSpPr>
      <p:grpSpPr>
        <a:xfrm>
          <a:off x="0" y="0"/>
          <a:ext cx="0" cy="0"/>
          <a:chOff x="0" y="0"/>
          <a:chExt cx="0" cy="0"/>
        </a:xfrm>
      </p:grpSpPr>
      <p:sp>
        <p:nvSpPr>
          <p:cNvPr id="9" name="Stačiakampis 8">
            <a:extLst>
              <a:ext uri="{FF2B5EF4-FFF2-40B4-BE49-F238E27FC236}">
                <a16:creationId xmlns:a16="http://schemas.microsoft.com/office/drawing/2014/main" id="{4AA8EBBA-591C-847C-8E0B-83C9B7C5F664}"/>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0" name="Stačiakampis: suapvalinti kampai 9">
            <a:extLst>
              <a:ext uri="{FF2B5EF4-FFF2-40B4-BE49-F238E27FC236}">
                <a16:creationId xmlns:a16="http://schemas.microsoft.com/office/drawing/2014/main" id="{F117B0B6-7AFF-4963-3039-3D847CE926E9}"/>
              </a:ext>
            </a:extLst>
          </p:cNvPr>
          <p:cNvSpPr/>
          <p:nvPr/>
        </p:nvSpPr>
        <p:spPr>
          <a:xfrm>
            <a:off x="145256" y="95173"/>
            <a:ext cx="11901487" cy="6547038"/>
          </a:xfrm>
          <a:prstGeom prst="roundRect">
            <a:avLst>
              <a:gd name="adj" fmla="val 188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graphicFrame>
        <p:nvGraphicFramePr>
          <p:cNvPr id="4" name="Lentelė 3">
            <a:extLst>
              <a:ext uri="{FF2B5EF4-FFF2-40B4-BE49-F238E27FC236}">
                <a16:creationId xmlns:a16="http://schemas.microsoft.com/office/drawing/2014/main" id="{7CE4E6FE-8890-92E6-85CE-6D76351878C7}"/>
              </a:ext>
            </a:extLst>
          </p:cNvPr>
          <p:cNvGraphicFramePr>
            <a:graphicFrameLocks noGrp="1"/>
          </p:cNvGraphicFramePr>
          <p:nvPr>
            <p:extLst>
              <p:ext uri="{D42A27DB-BD31-4B8C-83A1-F6EECF244321}">
                <p14:modId xmlns:p14="http://schemas.microsoft.com/office/powerpoint/2010/main" val="152049054"/>
              </p:ext>
            </p:extLst>
          </p:nvPr>
        </p:nvGraphicFramePr>
        <p:xfrm>
          <a:off x="438957" y="1118248"/>
          <a:ext cx="11314076" cy="1097280"/>
        </p:xfrm>
        <a:graphic>
          <a:graphicData uri="http://schemas.openxmlformats.org/drawingml/2006/table">
            <a:tbl>
              <a:tblPr firstRow="1" bandRow="1">
                <a:tableStyleId>{5C22544A-7EE6-4342-B048-85BDC9FD1C3A}</a:tableStyleId>
              </a:tblPr>
              <a:tblGrid>
                <a:gridCol w="3979451">
                  <a:extLst>
                    <a:ext uri="{9D8B030D-6E8A-4147-A177-3AD203B41FA5}">
                      <a16:colId xmlns:a16="http://schemas.microsoft.com/office/drawing/2014/main" val="2618602218"/>
                    </a:ext>
                  </a:extLst>
                </a:gridCol>
                <a:gridCol w="3519092">
                  <a:extLst>
                    <a:ext uri="{9D8B030D-6E8A-4147-A177-3AD203B41FA5}">
                      <a16:colId xmlns:a16="http://schemas.microsoft.com/office/drawing/2014/main" val="4207839022"/>
                    </a:ext>
                  </a:extLst>
                </a:gridCol>
                <a:gridCol w="3815533">
                  <a:extLst>
                    <a:ext uri="{9D8B030D-6E8A-4147-A177-3AD203B41FA5}">
                      <a16:colId xmlns:a16="http://schemas.microsoft.com/office/drawing/2014/main" val="2920755319"/>
                    </a:ext>
                  </a:extLst>
                </a:gridCol>
              </a:tblGrid>
              <a:tr h="0">
                <a:tc rowSpan="2">
                  <a:txBody>
                    <a:bodyPr/>
                    <a:lstStyle/>
                    <a:p>
                      <a:pPr algn="ctr"/>
                      <a:r>
                        <a:rPr lang="lt-LT" sz="1200" dirty="0"/>
                        <a:t>Teritorija, kurioje taikomos naikinimo  priemonės</a:t>
                      </a:r>
                    </a:p>
                  </a:txBody>
                  <a:tcPr anchor="ctr"/>
                </a:tc>
                <a:tc gridSpan="2">
                  <a:txBody>
                    <a:bodyPr/>
                    <a:lstStyle/>
                    <a:p>
                      <a:pPr algn="ctr"/>
                      <a:r>
                        <a:rPr lang="lt-LT" sz="1200" dirty="0"/>
                        <a:t>Naikinimo priemonės</a:t>
                      </a:r>
                    </a:p>
                  </a:txBody>
                  <a:tcPr anchor="ctr"/>
                </a:tc>
                <a:tc hMerge="1">
                  <a:txBody>
                    <a:bodyPr/>
                    <a:lstStyle/>
                    <a:p>
                      <a:pPr algn="ctr"/>
                      <a:endParaRPr lang="lt-LT" dirty="0"/>
                    </a:p>
                  </a:txBody>
                  <a:tcPr anchor="ctr"/>
                </a:tc>
                <a:extLst>
                  <a:ext uri="{0D108BD9-81ED-4DB2-BD59-A6C34878D82A}">
                    <a16:rowId xmlns:a16="http://schemas.microsoft.com/office/drawing/2014/main" val="3336395751"/>
                  </a:ext>
                </a:extLst>
              </a:tr>
              <a:tr h="0">
                <a:tc vMerge="1">
                  <a:txBody>
                    <a:bodyPr/>
                    <a:lstStyle/>
                    <a:p>
                      <a:pPr algn="ctr"/>
                      <a:endParaRPr lang="lt-LT" dirty="0"/>
                    </a:p>
                  </a:txBody>
                  <a:tcPr anchor="ctr"/>
                </a:tc>
                <a:tc>
                  <a:txBody>
                    <a:bodyPr/>
                    <a:lstStyle/>
                    <a:p>
                      <a:pPr algn="ctr"/>
                      <a:r>
                        <a:rPr lang="lt-LT" sz="1200" b="1" dirty="0"/>
                        <a:t>Rovimas ir/arba šienavimas</a:t>
                      </a:r>
                    </a:p>
                  </a:txBody>
                  <a:tcPr anchor="ctr"/>
                </a:tc>
                <a:tc>
                  <a:txBody>
                    <a:bodyPr/>
                    <a:lstStyle/>
                    <a:p>
                      <a:pPr algn="ctr"/>
                      <a:r>
                        <a:rPr lang="lt-LT" sz="1200" b="1" dirty="0"/>
                        <a:t>Žalios masės išvežimas</a:t>
                      </a:r>
                    </a:p>
                  </a:txBody>
                  <a:tcPr anchor="ctr"/>
                </a:tc>
                <a:extLst>
                  <a:ext uri="{0D108BD9-81ED-4DB2-BD59-A6C34878D82A}">
                    <a16:rowId xmlns:a16="http://schemas.microsoft.com/office/drawing/2014/main" val="2591018261"/>
                  </a:ext>
                </a:extLst>
              </a:tr>
              <a:tr h="1215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dirty="0"/>
                        <a:t>Visos teritorijos, išskyrus saugomas teritorijas</a:t>
                      </a:r>
                    </a:p>
                  </a:txBody>
                  <a:tcPr anchor="ctr"/>
                </a:tc>
                <a:tc>
                  <a:txBody>
                    <a:bodyPr/>
                    <a:lstStyle/>
                    <a:p>
                      <a:pPr algn="ctr"/>
                      <a:r>
                        <a:rPr lang="lt-LT" sz="1200" b="1" dirty="0">
                          <a:solidFill>
                            <a:schemeClr val="accent6"/>
                          </a:solidFill>
                        </a:rPr>
                        <a:t>V</a:t>
                      </a:r>
                    </a:p>
                  </a:txBody>
                  <a:tcPr anchor="ctr"/>
                </a:tc>
                <a:tc>
                  <a:txBody>
                    <a:bodyPr/>
                    <a:lstStyle/>
                    <a:p>
                      <a:pPr algn="ctr"/>
                      <a:r>
                        <a:rPr lang="lt-LT" sz="1200" b="1" dirty="0">
                          <a:solidFill>
                            <a:schemeClr val="accent6"/>
                          </a:solidFill>
                        </a:rPr>
                        <a:t>V</a:t>
                      </a:r>
                    </a:p>
                  </a:txBody>
                  <a:tcPr anchor="ctr"/>
                </a:tc>
                <a:extLst>
                  <a:ext uri="{0D108BD9-81ED-4DB2-BD59-A6C34878D82A}">
                    <a16:rowId xmlns:a16="http://schemas.microsoft.com/office/drawing/2014/main" val="2124089651"/>
                  </a:ext>
                </a:extLst>
              </a:tr>
              <a:tr h="0">
                <a:tc>
                  <a:txBody>
                    <a:bodyPr/>
                    <a:lstStyle/>
                    <a:p>
                      <a:pPr algn="l"/>
                      <a:r>
                        <a:rPr lang="lt-LT" sz="1200" dirty="0"/>
                        <a:t>Saugomos teritorijos</a:t>
                      </a:r>
                    </a:p>
                  </a:txBody>
                  <a:tcPr anchor="ctr"/>
                </a:tc>
                <a:tc>
                  <a:txBody>
                    <a:bodyPr/>
                    <a:lstStyle/>
                    <a:p>
                      <a:pPr algn="ctr"/>
                      <a:r>
                        <a:rPr lang="lt-LT" sz="1200" b="1" dirty="0">
                          <a:solidFill>
                            <a:schemeClr val="accent6"/>
                          </a:solidFill>
                        </a:rPr>
                        <a:t>V*</a:t>
                      </a:r>
                    </a:p>
                  </a:txBody>
                  <a:tcPr anchor="ctr"/>
                </a:tc>
                <a:tc>
                  <a:txBody>
                    <a:bodyPr/>
                    <a:lstStyle/>
                    <a:p>
                      <a:pPr algn="ctr"/>
                      <a:r>
                        <a:rPr lang="lt-LT" sz="1200" b="1" dirty="0">
                          <a:solidFill>
                            <a:schemeClr val="accent6"/>
                          </a:solidFill>
                        </a:rPr>
                        <a:t>V*</a:t>
                      </a:r>
                    </a:p>
                  </a:txBody>
                  <a:tcPr anchor="ctr"/>
                </a:tc>
                <a:extLst>
                  <a:ext uri="{0D108BD9-81ED-4DB2-BD59-A6C34878D82A}">
                    <a16:rowId xmlns:a16="http://schemas.microsoft.com/office/drawing/2014/main" val="3404199078"/>
                  </a:ext>
                </a:extLst>
              </a:tr>
            </a:tbl>
          </a:graphicData>
        </a:graphic>
      </p:graphicFrame>
      <p:sp>
        <p:nvSpPr>
          <p:cNvPr id="7" name="Pavadinimas 1">
            <a:extLst>
              <a:ext uri="{FF2B5EF4-FFF2-40B4-BE49-F238E27FC236}">
                <a16:creationId xmlns:a16="http://schemas.microsoft.com/office/drawing/2014/main" id="{04CB2230-7625-0F98-5477-94CEA344D8FE}"/>
              </a:ext>
            </a:extLst>
          </p:cNvPr>
          <p:cNvSpPr txBox="1">
            <a:spLocks/>
          </p:cNvSpPr>
          <p:nvPr/>
        </p:nvSpPr>
        <p:spPr>
          <a:xfrm>
            <a:off x="438957" y="6007526"/>
            <a:ext cx="10515600" cy="5974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1200" dirty="0"/>
              <a:t>* Saugomose teritorijose atliekamos invazinių rūšių naikinimo priemonės turi būti suderintos su Saugomų teritorijų direkcijomis.</a:t>
            </a:r>
          </a:p>
          <a:p>
            <a:r>
              <a:rPr lang="lt-LT" sz="1200" dirty="0"/>
              <a:t>** Priklausomai nuo aplinkos sąlygų, nurodyti laikotarpiai gali kisti.</a:t>
            </a:r>
          </a:p>
        </p:txBody>
      </p:sp>
      <p:sp>
        <p:nvSpPr>
          <p:cNvPr id="8" name="Pavadinimas 1">
            <a:extLst>
              <a:ext uri="{FF2B5EF4-FFF2-40B4-BE49-F238E27FC236}">
                <a16:creationId xmlns:a16="http://schemas.microsoft.com/office/drawing/2014/main" id="{68742378-D834-F8DE-9BFF-142D95D2775E}"/>
              </a:ext>
            </a:extLst>
          </p:cNvPr>
          <p:cNvSpPr txBox="1">
            <a:spLocks/>
          </p:cNvSpPr>
          <p:nvPr/>
        </p:nvSpPr>
        <p:spPr>
          <a:xfrm>
            <a:off x="2457454" y="0"/>
            <a:ext cx="68103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dirty="0">
                <a:solidFill>
                  <a:schemeClr val="accent1"/>
                </a:solidFill>
              </a:rPr>
              <a:t>Bitinė sprigė</a:t>
            </a:r>
          </a:p>
        </p:txBody>
      </p:sp>
      <p:graphicFrame>
        <p:nvGraphicFramePr>
          <p:cNvPr id="11" name="Lentelė 10">
            <a:extLst>
              <a:ext uri="{FF2B5EF4-FFF2-40B4-BE49-F238E27FC236}">
                <a16:creationId xmlns:a16="http://schemas.microsoft.com/office/drawing/2014/main" id="{9688752E-E296-2E9A-5D07-BC0FECE8272A}"/>
              </a:ext>
            </a:extLst>
          </p:cNvPr>
          <p:cNvGraphicFramePr>
            <a:graphicFrameLocks noGrp="1"/>
          </p:cNvGraphicFramePr>
          <p:nvPr>
            <p:extLst>
              <p:ext uri="{D42A27DB-BD31-4B8C-83A1-F6EECF244321}">
                <p14:modId xmlns:p14="http://schemas.microsoft.com/office/powerpoint/2010/main" val="1495975495"/>
              </p:ext>
            </p:extLst>
          </p:nvPr>
        </p:nvGraphicFramePr>
        <p:xfrm>
          <a:off x="3885010" y="3218533"/>
          <a:ext cx="5733847" cy="2498159"/>
        </p:xfrm>
        <a:graphic>
          <a:graphicData uri="http://schemas.openxmlformats.org/drawingml/2006/table">
            <a:tbl>
              <a:tblPr firstRow="1" bandRow="1">
                <a:tableStyleId>{5C22544A-7EE6-4342-B048-85BDC9FD1C3A}</a:tableStyleId>
              </a:tblPr>
              <a:tblGrid>
                <a:gridCol w="2016743">
                  <a:extLst>
                    <a:ext uri="{9D8B030D-6E8A-4147-A177-3AD203B41FA5}">
                      <a16:colId xmlns:a16="http://schemas.microsoft.com/office/drawing/2014/main" val="2618602218"/>
                    </a:ext>
                  </a:extLst>
                </a:gridCol>
                <a:gridCol w="2451672">
                  <a:extLst>
                    <a:ext uri="{9D8B030D-6E8A-4147-A177-3AD203B41FA5}">
                      <a16:colId xmlns:a16="http://schemas.microsoft.com/office/drawing/2014/main" val="4207839022"/>
                    </a:ext>
                  </a:extLst>
                </a:gridCol>
                <a:gridCol w="1265432">
                  <a:extLst>
                    <a:ext uri="{9D8B030D-6E8A-4147-A177-3AD203B41FA5}">
                      <a16:colId xmlns:a16="http://schemas.microsoft.com/office/drawing/2014/main" val="2920755319"/>
                    </a:ext>
                  </a:extLst>
                </a:gridCol>
              </a:tblGrid>
              <a:tr h="594800">
                <a:tc rowSpan="2">
                  <a:txBody>
                    <a:bodyPr/>
                    <a:lstStyle/>
                    <a:p>
                      <a:pPr algn="ctr"/>
                      <a:r>
                        <a:rPr lang="lt-LT" sz="1200" dirty="0"/>
                        <a:t>Taikomas naikinimo metodas</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200" dirty="0"/>
                        <a:t>Naikinimo sezono metu rekomenduojami priemonių taikymo laikotarpiai***</a:t>
                      </a:r>
                    </a:p>
                  </a:txBody>
                  <a:tcPr anchor="ctr"/>
                </a:tc>
                <a:tc hMerge="1">
                  <a:txBody>
                    <a:bodyPr/>
                    <a:lstStyle/>
                    <a:p>
                      <a:pPr algn="ctr"/>
                      <a:endParaRPr lang="lt-LT" dirty="0"/>
                    </a:p>
                  </a:txBody>
                  <a:tcPr anchor="ctr"/>
                </a:tc>
                <a:extLst>
                  <a:ext uri="{0D108BD9-81ED-4DB2-BD59-A6C34878D82A}">
                    <a16:rowId xmlns:a16="http://schemas.microsoft.com/office/drawing/2014/main" val="3336395751"/>
                  </a:ext>
                </a:extLst>
              </a:tr>
              <a:tr h="594800">
                <a:tc vMerge="1">
                  <a:txBody>
                    <a:bodyPr/>
                    <a:lstStyle/>
                    <a:p>
                      <a:pPr algn="ctr"/>
                      <a:endParaRPr lang="lt-LT" dirty="0"/>
                    </a:p>
                  </a:txBody>
                  <a:tcPr anchor="ctr"/>
                </a:tc>
                <a:tc>
                  <a:txBody>
                    <a:bodyPr/>
                    <a:lstStyle/>
                    <a:p>
                      <a:pPr algn="ctr"/>
                      <a:r>
                        <a:rPr lang="lt-LT" sz="1200" b="1" dirty="0"/>
                        <a:t>Rovimas ir/arba šienavimas</a:t>
                      </a:r>
                    </a:p>
                  </a:txBody>
                  <a:tcPr anchor="ctr"/>
                </a:tc>
                <a:tc>
                  <a:txBody>
                    <a:bodyPr/>
                    <a:lstStyle/>
                    <a:p>
                      <a:pPr algn="ctr"/>
                      <a:r>
                        <a:rPr lang="lt-LT" sz="1200" b="1" dirty="0"/>
                        <a:t>Žalios masės išvežimas</a:t>
                      </a:r>
                    </a:p>
                  </a:txBody>
                  <a:tcPr anchor="ctr"/>
                </a:tc>
                <a:extLst>
                  <a:ext uri="{0D108BD9-81ED-4DB2-BD59-A6C34878D82A}">
                    <a16:rowId xmlns:a16="http://schemas.microsoft.com/office/drawing/2014/main" val="2591018261"/>
                  </a:ext>
                </a:extLst>
              </a:tr>
              <a:tr h="13085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b="1" dirty="0"/>
                        <a:t>Rovimas ir/arba šienavimas + Žalios masės išvežimas </a:t>
                      </a:r>
                      <a:endParaRPr lang="lt-LT"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200" dirty="0"/>
                        <a:t>Tris kartus per vegetacinį laikotarpį</a:t>
                      </a:r>
                    </a:p>
                    <a:p>
                      <a:pPr marL="0" marR="0" lvl="0" indent="0" algn="ctr" defTabSz="914400" rtl="0" eaLnBrk="1" fontAlgn="auto" latinLnBrk="0" hangingPunct="1">
                        <a:lnSpc>
                          <a:spcPct val="100000"/>
                        </a:lnSpc>
                        <a:spcBef>
                          <a:spcPts val="0"/>
                        </a:spcBef>
                        <a:spcAft>
                          <a:spcPts val="0"/>
                        </a:spcAft>
                        <a:buClrTx/>
                        <a:buSzTx/>
                        <a:buFontTx/>
                        <a:buNone/>
                        <a:tabLst/>
                        <a:defRPr/>
                      </a:pPr>
                      <a:r>
                        <a:rPr lang="lt-LT" sz="1200" dirty="0"/>
                        <a:t>birželio </a:t>
                      </a:r>
                      <a:r>
                        <a:rPr lang="en-US" sz="1200" dirty="0"/>
                        <a:t>20</a:t>
                      </a:r>
                      <a:r>
                        <a:rPr lang="lt-LT" sz="1200" dirty="0"/>
                        <a:t> –</a:t>
                      </a:r>
                      <a:r>
                        <a:rPr lang="en-US" sz="1200" dirty="0"/>
                        <a:t> </a:t>
                      </a:r>
                      <a:r>
                        <a:rPr lang="en-US" sz="1200" dirty="0" err="1"/>
                        <a:t>liepos</a:t>
                      </a:r>
                      <a:r>
                        <a:rPr lang="en-US" sz="1200" dirty="0"/>
                        <a:t> 5 </a:t>
                      </a:r>
                      <a:r>
                        <a:rPr lang="lt-LT" sz="1200" dirty="0"/>
                        <a:t>d.</a:t>
                      </a:r>
                    </a:p>
                    <a:p>
                      <a:pPr marL="0" marR="0" lvl="0" indent="0" algn="ctr" defTabSz="914400" rtl="0" eaLnBrk="1" fontAlgn="auto" latinLnBrk="0" hangingPunct="1">
                        <a:lnSpc>
                          <a:spcPct val="100000"/>
                        </a:lnSpc>
                        <a:spcBef>
                          <a:spcPts val="0"/>
                        </a:spcBef>
                        <a:spcAft>
                          <a:spcPts val="0"/>
                        </a:spcAft>
                        <a:buClrTx/>
                        <a:buSzTx/>
                        <a:buFontTx/>
                        <a:buNone/>
                        <a:tabLst/>
                        <a:defRPr/>
                      </a:pPr>
                      <a:r>
                        <a:rPr lang="lt-LT" sz="1200" dirty="0"/>
                        <a:t>liepos </a:t>
                      </a:r>
                      <a:r>
                        <a:rPr lang="en-US" sz="1200" dirty="0"/>
                        <a:t>20</a:t>
                      </a:r>
                      <a:r>
                        <a:rPr lang="lt-LT" sz="1200" dirty="0"/>
                        <a:t> –</a:t>
                      </a:r>
                      <a:r>
                        <a:rPr lang="en-US" sz="1200" dirty="0"/>
                        <a:t> </a:t>
                      </a:r>
                      <a:r>
                        <a:rPr lang="en-US" sz="1200" dirty="0" err="1"/>
                        <a:t>rugpj</a:t>
                      </a:r>
                      <a:r>
                        <a:rPr lang="lt-LT" sz="1200" dirty="0" err="1"/>
                        <a:t>ūčio</a:t>
                      </a:r>
                      <a:r>
                        <a:rPr lang="lt-LT" sz="1200" dirty="0"/>
                        <a:t> </a:t>
                      </a:r>
                      <a:r>
                        <a:rPr lang="en-US" sz="1200" dirty="0"/>
                        <a:t>5</a:t>
                      </a:r>
                      <a:r>
                        <a:rPr lang="lt-LT" sz="1200" dirty="0"/>
                        <a:t> d.</a:t>
                      </a:r>
                    </a:p>
                    <a:p>
                      <a:pPr marL="0" marR="0" lvl="0" indent="0" algn="ctr" defTabSz="914400" rtl="0" eaLnBrk="1" fontAlgn="auto" latinLnBrk="0" hangingPunct="1">
                        <a:lnSpc>
                          <a:spcPct val="100000"/>
                        </a:lnSpc>
                        <a:spcBef>
                          <a:spcPts val="0"/>
                        </a:spcBef>
                        <a:spcAft>
                          <a:spcPts val="0"/>
                        </a:spcAft>
                        <a:buClrTx/>
                        <a:buSzTx/>
                        <a:buFontTx/>
                        <a:buNone/>
                        <a:tabLst/>
                        <a:defRPr/>
                      </a:pPr>
                      <a:r>
                        <a:rPr lang="lt-LT" sz="1200" dirty="0"/>
                        <a:t>rugpjūčio </a:t>
                      </a:r>
                      <a:r>
                        <a:rPr lang="en-US" sz="1200" dirty="0"/>
                        <a:t>20 </a:t>
                      </a:r>
                      <a:r>
                        <a:rPr lang="lt-LT" sz="1200" dirty="0"/>
                        <a:t>– </a:t>
                      </a:r>
                      <a:r>
                        <a:rPr lang="en-US" sz="1200" dirty="0"/>
                        <a:t>rugs</a:t>
                      </a:r>
                      <a:r>
                        <a:rPr lang="lt-LT" sz="1200" dirty="0"/>
                        <a:t>ėjo 5 d.</a:t>
                      </a:r>
                    </a:p>
                  </a:txBody>
                  <a:tcPr anchor="ctr"/>
                </a:tc>
                <a:tc>
                  <a:txBody>
                    <a:bodyPr/>
                    <a:lstStyle/>
                    <a:p>
                      <a:pPr algn="ctr"/>
                      <a:r>
                        <a:rPr lang="lt-LT" sz="1200" kern="1200" dirty="0">
                          <a:solidFill>
                            <a:schemeClr val="dk1"/>
                          </a:solidFill>
                          <a:latin typeface="+mn-lt"/>
                          <a:ea typeface="+mn-ea"/>
                          <a:cs typeface="+mn-cs"/>
                        </a:rPr>
                        <a:t>Nedelsiant po rovimo ir/arba šienavimo</a:t>
                      </a:r>
                    </a:p>
                  </a:txBody>
                  <a:tcPr anchor="ctr"/>
                </a:tc>
                <a:extLst>
                  <a:ext uri="{0D108BD9-81ED-4DB2-BD59-A6C34878D82A}">
                    <a16:rowId xmlns:a16="http://schemas.microsoft.com/office/drawing/2014/main" val="2124089651"/>
                  </a:ext>
                </a:extLst>
              </a:tr>
            </a:tbl>
          </a:graphicData>
        </a:graphic>
      </p:graphicFrame>
      <p:grpSp>
        <p:nvGrpSpPr>
          <p:cNvPr id="17" name="Grupė 16">
            <a:extLst>
              <a:ext uri="{FF2B5EF4-FFF2-40B4-BE49-F238E27FC236}">
                <a16:creationId xmlns:a16="http://schemas.microsoft.com/office/drawing/2014/main" id="{FC79A6AF-561F-C753-4C53-39D481B3C969}"/>
              </a:ext>
            </a:extLst>
          </p:cNvPr>
          <p:cNvGrpSpPr/>
          <p:nvPr/>
        </p:nvGrpSpPr>
        <p:grpSpPr>
          <a:xfrm>
            <a:off x="438957" y="2431069"/>
            <a:ext cx="11314075" cy="623232"/>
            <a:chOff x="7410450" y="1157690"/>
            <a:chExt cx="4391025" cy="1668994"/>
          </a:xfrm>
        </p:grpSpPr>
        <p:sp>
          <p:nvSpPr>
            <p:cNvPr id="18" name="Stačiakampis: suapvalinti kampai 17">
              <a:extLst>
                <a:ext uri="{FF2B5EF4-FFF2-40B4-BE49-F238E27FC236}">
                  <a16:creationId xmlns:a16="http://schemas.microsoft.com/office/drawing/2014/main" id="{E5DF416C-9549-E45F-9B22-F4F4A5D2A9D6}"/>
                </a:ext>
              </a:extLst>
            </p:cNvPr>
            <p:cNvSpPr/>
            <p:nvPr/>
          </p:nvSpPr>
          <p:spPr>
            <a:xfrm>
              <a:off x="7410450" y="1216286"/>
              <a:ext cx="4391025" cy="1551805"/>
            </a:xfrm>
            <a:prstGeom prst="roundRect">
              <a:avLst/>
            </a:prstGeom>
            <a:solidFill>
              <a:srgbClr val="FFCCCC"/>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9" name="Pavadinimas 1">
              <a:extLst>
                <a:ext uri="{FF2B5EF4-FFF2-40B4-BE49-F238E27FC236}">
                  <a16:creationId xmlns:a16="http://schemas.microsoft.com/office/drawing/2014/main" id="{2FF7E441-6E62-B9AB-66A6-8CA12CD019A6}"/>
                </a:ext>
              </a:extLst>
            </p:cNvPr>
            <p:cNvSpPr txBox="1">
              <a:spLocks/>
            </p:cNvSpPr>
            <p:nvPr/>
          </p:nvSpPr>
          <p:spPr>
            <a:xfrm>
              <a:off x="7410451" y="1157690"/>
              <a:ext cx="4337192" cy="16689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algn="just"/>
              <a:r>
                <a:rPr lang="lt-LT" sz="1200" dirty="0">
                  <a:latin typeface="+mn-lt"/>
                </a:rPr>
                <a:t>Bitinės sprigės raunamos žydėjimo pradžioje.</a:t>
              </a:r>
            </a:p>
            <a:p>
              <a:pPr marR="0" algn="just"/>
              <a:r>
                <a:rPr lang="lt-LT" sz="1200" dirty="0">
                  <a:latin typeface="+mn-lt"/>
                </a:rPr>
                <a:t>Išrauti bitinių sprigių stiebai gali prigyti (1 pav.), todėl svarbu išvežti išrautus ir (arba) nušienautus augalus iš tvarkomo ploto kompostavimui ir (arba) atsinaujinančios energijos panaudojimui (gamybai)  arba sudžiovinti (2 pav.).</a:t>
              </a:r>
              <a:endParaRPr lang="lt-LT" sz="1200" b="0" i="0" dirty="0">
                <a:solidFill>
                  <a:srgbClr val="000000"/>
                </a:solidFill>
                <a:effectLst/>
                <a:latin typeface="+mn-lt"/>
              </a:endParaRPr>
            </a:p>
          </p:txBody>
        </p:sp>
      </p:grpSp>
      <p:pic>
        <p:nvPicPr>
          <p:cNvPr id="21" name="Paveikslėlis 20">
            <a:extLst>
              <a:ext uri="{FF2B5EF4-FFF2-40B4-BE49-F238E27FC236}">
                <a16:creationId xmlns:a16="http://schemas.microsoft.com/office/drawing/2014/main" id="{29F8C97A-3294-13E2-23F6-BD002DFF55D3}"/>
              </a:ext>
            </a:extLst>
          </p:cNvPr>
          <p:cNvPicPr>
            <a:picLocks noChangeAspect="1"/>
          </p:cNvPicPr>
          <p:nvPr/>
        </p:nvPicPr>
        <p:blipFill>
          <a:blip r:embed="rId2"/>
          <a:srcRect l="20234" t="22276" r="4608" b="3880"/>
          <a:stretch/>
        </p:blipFill>
        <p:spPr>
          <a:xfrm>
            <a:off x="438957" y="3218534"/>
            <a:ext cx="3300796" cy="1906744"/>
          </a:xfrm>
          <a:prstGeom prst="roundRect">
            <a:avLst>
              <a:gd name="adj" fmla="val 10279"/>
            </a:avLst>
          </a:prstGeom>
          <a:ln>
            <a:noFill/>
          </a:ln>
          <a:effectLst/>
          <a:scene3d>
            <a:camera prst="orthographicFront"/>
            <a:lightRig rig="contrasting" dir="t">
              <a:rot lat="0" lon="0" rev="4200000"/>
            </a:lightRig>
          </a:scene3d>
          <a:sp3d prstMaterial="plastic">
            <a:contourClr>
              <a:srgbClr val="969696"/>
            </a:contourClr>
          </a:sp3d>
        </p:spPr>
      </p:pic>
      <p:sp>
        <p:nvSpPr>
          <p:cNvPr id="22" name="Ovalas 21">
            <a:extLst>
              <a:ext uri="{FF2B5EF4-FFF2-40B4-BE49-F238E27FC236}">
                <a16:creationId xmlns:a16="http://schemas.microsoft.com/office/drawing/2014/main" id="{54A505E5-92D1-A439-8A99-54B17B7EC23A}"/>
              </a:ext>
            </a:extLst>
          </p:cNvPr>
          <p:cNvSpPr/>
          <p:nvPr/>
        </p:nvSpPr>
        <p:spPr>
          <a:xfrm>
            <a:off x="1334767" y="4298408"/>
            <a:ext cx="747032" cy="72674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2050" name="Pilt 4">
            <a:extLst>
              <a:ext uri="{FF2B5EF4-FFF2-40B4-BE49-F238E27FC236}">
                <a16:creationId xmlns:a16="http://schemas.microsoft.com/office/drawing/2014/main" id="{55109420-AA5A-350A-6F1F-7A2D48221D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4114" y="3218534"/>
            <a:ext cx="1988918" cy="2498158"/>
          </a:xfrm>
          <a:prstGeom prst="roundRect">
            <a:avLst>
              <a:gd name="adj" fmla="val 8621"/>
            </a:avLst>
          </a:prstGeom>
          <a:ln>
            <a:noFill/>
          </a:ln>
          <a:effectLst/>
          <a:scene3d>
            <a:camera prst="orthographicFront"/>
            <a:lightRig rig="contrasting" dir="t">
              <a:rot lat="0" lon="0" rev="4200000"/>
            </a:lightRig>
          </a:scene3d>
          <a:sp3d prstMaterial="plastic">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Pavadinimas 1">
            <a:extLst>
              <a:ext uri="{FF2B5EF4-FFF2-40B4-BE49-F238E27FC236}">
                <a16:creationId xmlns:a16="http://schemas.microsoft.com/office/drawing/2014/main" id="{F08C2537-3E2F-BA8D-9273-C56BBD2168BD}"/>
              </a:ext>
            </a:extLst>
          </p:cNvPr>
          <p:cNvSpPr txBox="1">
            <a:spLocks/>
          </p:cNvSpPr>
          <p:nvPr/>
        </p:nvSpPr>
        <p:spPr>
          <a:xfrm>
            <a:off x="438957" y="5206349"/>
            <a:ext cx="3446053" cy="5974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1200" dirty="0">
                <a:latin typeface="+mn-lt"/>
              </a:rPr>
              <a:t>1 pav. Šaknis leidžiančios išrautos bitinės sprigės. </a:t>
            </a:r>
          </a:p>
          <a:p>
            <a:endParaRPr lang="lt-LT" sz="700" dirty="0">
              <a:latin typeface="+mn-lt"/>
            </a:endParaRPr>
          </a:p>
          <a:p>
            <a:r>
              <a:rPr lang="lt-LT" sz="700" dirty="0">
                <a:latin typeface="+mn-lt"/>
              </a:rPr>
              <a:t>Šaltinis https://barents-ias.info/invasive-alien-species/himalayan-balsam/</a:t>
            </a:r>
          </a:p>
        </p:txBody>
      </p:sp>
      <p:sp>
        <p:nvSpPr>
          <p:cNvPr id="27" name="Pavadinimas 1">
            <a:extLst>
              <a:ext uri="{FF2B5EF4-FFF2-40B4-BE49-F238E27FC236}">
                <a16:creationId xmlns:a16="http://schemas.microsoft.com/office/drawing/2014/main" id="{5AF449AB-C2E2-84E8-0B10-82FCED90AAC8}"/>
              </a:ext>
            </a:extLst>
          </p:cNvPr>
          <p:cNvSpPr txBox="1">
            <a:spLocks/>
          </p:cNvSpPr>
          <p:nvPr/>
        </p:nvSpPr>
        <p:spPr>
          <a:xfrm>
            <a:off x="9715588" y="5716692"/>
            <a:ext cx="2085970" cy="5974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1200" dirty="0"/>
              <a:t>2 pav. Džiovinamos išrautos bitinės sprigės</a:t>
            </a:r>
          </a:p>
        </p:txBody>
      </p:sp>
      <p:sp>
        <p:nvSpPr>
          <p:cNvPr id="28" name="Ovalas 27">
            <a:extLst>
              <a:ext uri="{FF2B5EF4-FFF2-40B4-BE49-F238E27FC236}">
                <a16:creationId xmlns:a16="http://schemas.microsoft.com/office/drawing/2014/main" id="{FE5552C0-6379-83DE-D638-67B4845002C7}"/>
              </a:ext>
            </a:extLst>
          </p:cNvPr>
          <p:cNvSpPr/>
          <p:nvPr/>
        </p:nvSpPr>
        <p:spPr>
          <a:xfrm>
            <a:off x="2083938" y="3500388"/>
            <a:ext cx="747032" cy="72674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754640835"/>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26400</TotalTime>
  <Words>1478</Words>
  <Application>Microsoft Office PowerPoint</Application>
  <PresentationFormat>Plačiaekranė</PresentationFormat>
  <Paragraphs>211</Paragraphs>
  <Slides>4</Slides>
  <Notes>1</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4</vt:i4>
      </vt:variant>
    </vt:vector>
  </HeadingPairs>
  <TitlesOfParts>
    <vt:vector size="8" baseType="lpstr">
      <vt:lpstr>Aptos</vt:lpstr>
      <vt:lpstr>Aptos Display</vt:lpstr>
      <vt:lpstr>Arial</vt:lpstr>
      <vt:lpstr>„Office“ tema</vt:lpstr>
      <vt:lpstr>„PowerPoint“ pateiktis</vt:lpstr>
      <vt:lpstr>Sosnovskio ir Mantegacio barščiai</vt:lpstr>
      <vt:lpstr>„PowerPoint“ pateiktis</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Kristina Jankauskaitė</dc:creator>
  <cp:lastModifiedBy>Kristina Jankauskaitė</cp:lastModifiedBy>
  <cp:revision>5</cp:revision>
  <dcterms:created xsi:type="dcterms:W3CDTF">2024-11-19T12:44:04Z</dcterms:created>
  <dcterms:modified xsi:type="dcterms:W3CDTF">2025-05-21T10:21:16Z</dcterms:modified>
</cp:coreProperties>
</file>