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notesMasterIdLst>
    <p:notesMasterId r:id="rId20"/>
  </p:notesMasterIdLst>
  <p:sldIdLst>
    <p:sldId id="260" r:id="rId2"/>
    <p:sldId id="274" r:id="rId3"/>
    <p:sldId id="263" r:id="rId4"/>
    <p:sldId id="265" r:id="rId5"/>
    <p:sldId id="275" r:id="rId6"/>
    <p:sldId id="258" r:id="rId7"/>
    <p:sldId id="256" r:id="rId8"/>
    <p:sldId id="271" r:id="rId9"/>
    <p:sldId id="272" r:id="rId10"/>
    <p:sldId id="268" r:id="rId11"/>
    <p:sldId id="259" r:id="rId12"/>
    <p:sldId id="278" r:id="rId13"/>
    <p:sldId id="277" r:id="rId14"/>
    <p:sldId id="269" r:id="rId15"/>
    <p:sldId id="276" r:id="rId16"/>
    <p:sldId id="279" r:id="rId17"/>
    <p:sldId id="270" r:id="rId18"/>
    <p:sldId id="266" r:id="rId19"/>
  </p:sldIdLst>
  <p:sldSz cx="9144000" cy="6858000" type="screen4x3"/>
  <p:notesSz cx="6792913" cy="992505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6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3220-C85F-4642-AFDA-D76BBCD70BF4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F66AD-B551-4E1D-AF1B-0D00D50BAE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20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5637" cy="3351212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66AD-B551-4E1D-AF1B-0D00D50BAE4D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25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66AD-B551-4E1D-AF1B-0D00D50BAE4D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119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84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218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41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10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70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639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011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75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33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297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076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6F1B-0E12-4A96-9FB7-7E089B483FC7}" type="datetimeFigureOut">
              <a:rPr lang="lt-LT" smtClean="0"/>
              <a:t>2023-11-22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7AFF-7DB6-4488-A6A2-01F35A5F46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482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</a:t>
            </a:r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SAVIVALDYBĖJE</a:t>
            </a:r>
            <a:endParaRPr lang="lt-LT" sz="2000" dirty="0"/>
          </a:p>
        </p:txBody>
      </p:sp>
      <p:sp>
        <p:nvSpPr>
          <p:cNvPr id="8" name="Antrinis pavadinimas 7"/>
          <p:cNvSpPr>
            <a:spLocks noGrp="1"/>
          </p:cNvSpPr>
          <p:nvPr>
            <p:ph idx="1"/>
          </p:nvPr>
        </p:nvSpPr>
        <p:spPr>
          <a:xfrm>
            <a:off x="628650" y="2204815"/>
            <a:ext cx="7886700" cy="403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/>
              <a:t>	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lt-LT" dirty="0" smtClean="0"/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endParaRPr lang="lt-LT" sz="1200" dirty="0" smtClean="0"/>
          </a:p>
          <a:p>
            <a:pPr marL="0" indent="0" algn="ctr">
              <a:buNone/>
            </a:pPr>
            <a:endParaRPr lang="lt-LT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endPara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Vidmantas </a:t>
            </a:r>
            <a:r>
              <a:rPr lang="lt-LT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Malinauskas, Kaišiadorių r. sav. administracijos vyriausiasis specialistas </a:t>
            </a:r>
            <a:endParaRPr lang="lt-L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4294967295"/>
          </p:nvPr>
        </p:nvSpPr>
        <p:spPr>
          <a:xfrm>
            <a:off x="4757737" y="1579312"/>
            <a:ext cx="3887787" cy="513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Rezultatai                   Pasiūlymai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4294967295"/>
          </p:nvPr>
        </p:nvSpPr>
        <p:spPr>
          <a:xfrm>
            <a:off x="703262" y="1540856"/>
            <a:ext cx="3868738" cy="590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Praeitis (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2010–2020 m.)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Dabartis (projektas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2021–2023 m.)</a:t>
            </a:r>
            <a:endParaRPr lang="lt-LT" sz="1600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29" y="2243272"/>
            <a:ext cx="4464859" cy="30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2">
            <a:extLst>
              <a:ext uri="{FF2B5EF4-FFF2-40B4-BE49-F238E27FC236}">
                <a16:creationId xmlns="" xmlns:a16="http://schemas.microsoft.com/office/drawing/2014/main" id="{711720D0-6A9E-4A3C-BE88-295091BF9DA9}"/>
              </a:ext>
            </a:extLst>
          </p:cNvPr>
          <p:cNvSpPr txBox="1">
            <a:spLocks/>
          </p:cNvSpPr>
          <p:nvPr/>
        </p:nvSpPr>
        <p:spPr>
          <a:xfrm>
            <a:off x="873095" y="504669"/>
            <a:ext cx="7397809" cy="811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urinio vietos rezervavimo ženklas 9">
            <a:extLst>
              <a:ext uri="{FF2B5EF4-FFF2-40B4-BE49-F238E27FC236}">
                <a16:creationId xmlns="" xmlns:a16="http://schemas.microsoft.com/office/drawing/2014/main" id="{C0EB8350-D2E6-4FF1-A280-20660D75A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661" y="1425281"/>
            <a:ext cx="8135596" cy="3804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REIKIA EKSPERTO VEIKSMŲ PLANO ĮGYVENDINIMUI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lt-LT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REIKIA (92 </a:t>
            </a:r>
            <a:r>
              <a:rPr lang="lt-LT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augavietes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33 ha plotus per sezoną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reikia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patikrinti 3-4 kartus, kad būtų tinkamai atlikti darbai)</a:t>
            </a:r>
          </a:p>
          <a:p>
            <a:pPr marL="0" indent="0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Eksperto veiklos: </a:t>
            </a:r>
            <a:endParaRPr lang="lt-L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Konsultuoja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kiekvieno darbų etapo pradžios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Konsultuoja, kokias naikinimo priemones pasirinkti atsižvelgiant į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vietą.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Prižiūri darbų atlikimo terminų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laikymąsi.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Vertina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atliktų darbų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kokybę, teikia pastabas užsakovui ir rangovui.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Teikia siūlymus dėl priemonių įgyvendinimo tęstinumo.</a:t>
            </a:r>
          </a:p>
          <a:p>
            <a:pPr marL="0" indent="0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Problema: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ažai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specialistų galinčių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norinčių dalyvauti viešuosiuose paslaugos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pirkimuose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teikti paslaugas. 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8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3296"/>
          </a:xfrm>
        </p:spPr>
        <p:txBody>
          <a:bodyPr>
            <a:normAutofit/>
          </a:bodyPr>
          <a:lstStyle/>
          <a:p>
            <a:pPr algn="ctr"/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REZULTATAI</a:t>
            </a:r>
            <a:endParaRPr lang="lt-LT" sz="18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1598062"/>
            <a:ext cx="7985511" cy="4537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2021–2023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metais vykdant projektą, sunaikinta iki 99 proc. žydinčių SB individų 92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augavietėse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33 ha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plote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valstybinėje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žemėje.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Projektui pasibaigus l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ieka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nesunaikinta: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Valstybinėje žemėje 7,11 ha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plotai / 17,7 proc.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Privačioje žemėje (visos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33,55 ha / 94,8 proc.).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Naikinimo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priemonių efektyvumas:</a:t>
            </a: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Nr. 1. SB naikinimas herbicidais – labiausiai efektyvi atvirose vietose (pievose, pakelėse), nelabai efektyvi krūmynuose, pamiškėse, užtamsintose vietose.</a:t>
            </a: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Nr. 2. Mechaninis augalų naikinimas (žydintys individai) – efektyvi visada, kai lieka pavieniai individai, o antrą kartą herbicidais purkšti negalima. </a:t>
            </a: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Nr. 3. Pavienių likusių SB naikinimas juos iškasant – efektyvi mažuose (apie 1 aro) plotuose tiek atvirose vietose, tiek krūmų ir medžių pavėsyje. Didesnėse miškingose vietose ir krūmuose brangi ir sunkiai 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įgyvendinama priemonė. </a:t>
            </a:r>
            <a:endParaRPr lang="lt-L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Nenaikinant SB privačiose žemėse, nėra tikslo naikinti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augavietes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 valstybinėje žemėje, kadangi SB sparčiai plinta iš nesunaikintų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(kasmet atrandama 5-10 naujų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4294967295"/>
          </p:nvPr>
        </p:nvSpPr>
        <p:spPr>
          <a:xfrm>
            <a:off x="5026025" y="1298961"/>
            <a:ext cx="4117975" cy="4492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lt-L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5091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 NAIKINIMO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ĮDOMŪS ATVEJAI </a:t>
            </a:r>
            <a:endParaRPr lang="lt-LT" sz="24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7" y="880217"/>
            <a:ext cx="5640225" cy="376014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288" y="4255045"/>
            <a:ext cx="2606674" cy="178779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0491" y="2544963"/>
            <a:ext cx="4760214" cy="305441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5" y="4117922"/>
            <a:ext cx="3171072" cy="23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6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0010"/>
          </a:xfrm>
        </p:spPr>
        <p:txBody>
          <a:bodyPr>
            <a:normAutofit/>
          </a:bodyPr>
          <a:lstStyle/>
          <a:p>
            <a:pPr algn="ctr"/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REZULTATAI, PASIŪLYMAI</a:t>
            </a:r>
            <a:endParaRPr lang="lt-LT" sz="18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628650" y="1316053"/>
            <a:ext cx="7886700" cy="45121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PASIŪLYMAI</a:t>
            </a:r>
          </a:p>
          <a:p>
            <a:pPr marL="0" indent="0" algn="ctr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Būtina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baigti naikinti SB visas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augavietes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esančias valstybinėje žemėje. Reikalingas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II etapo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tęstinis finansinis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laikotarpis. </a:t>
            </a: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Ieškoti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finansavimo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sprendimų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žemės savininkams (pilnas,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dalinis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50/50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proc. ir/ar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kt., pvz., AM-savininkas-savivaldybė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Naudos gavėjas turėtų būti tik žemės sklypo (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savininkas. </a:t>
            </a:r>
          </a:p>
          <a:p>
            <a:pPr marL="0" indent="0" algn="just">
              <a:buNone/>
            </a:pP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SB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Veiksmų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planą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privačių žemės sklypų savininkams galėtų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parengti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savivaldybė.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Jei SB nebus naikinamas (bent valstybinėje žemėje)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mastu,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pavienėse savivaldybėse tokia veikla beprasmiška ir neduos norimo rezultato – stabilizuoti SB plitimą arba iš esmės sumažinti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skaičių.   </a:t>
            </a:r>
          </a:p>
          <a:p>
            <a:pPr marL="0" indent="0" algn="just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lt-LT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2">
            <a:extLst>
              <a:ext uri="{FF2B5EF4-FFF2-40B4-BE49-F238E27FC236}">
                <a16:creationId xmlns="" xmlns:a16="http://schemas.microsoft.com/office/drawing/2014/main" id="{711720D0-6A9E-4A3C-BE88-295091BF9DA9}"/>
              </a:ext>
            </a:extLst>
          </p:cNvPr>
          <p:cNvSpPr txBox="1">
            <a:spLocks/>
          </p:cNvSpPr>
          <p:nvPr/>
        </p:nvSpPr>
        <p:spPr>
          <a:xfrm>
            <a:off x="873095" y="504670"/>
            <a:ext cx="7397809" cy="75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SAVIVALDYBĖJE</a:t>
            </a:r>
            <a:endParaRPr lang="lt-L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urinio vietos rezervavimo ženklas 9">
            <a:extLst>
              <a:ext uri="{FF2B5EF4-FFF2-40B4-BE49-F238E27FC236}">
                <a16:creationId xmlns="" xmlns:a16="http://schemas.microsoft.com/office/drawing/2014/main" id="{C0EB8350-D2E6-4FF1-A280-20660D75A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297" y="1374006"/>
            <a:ext cx="7913404" cy="38816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NORINT NUGALĖTI „PRIEŠĄ“, REIKIA JĮ PRIBAIGTI</a:t>
            </a:r>
          </a:p>
          <a:p>
            <a:pPr marL="0" indent="0" algn="ctr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KLAUSIMAI MUMS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PATIEMS</a:t>
            </a:r>
          </a:p>
          <a:p>
            <a:pPr marL="0" indent="0" algn="ctr">
              <a:buNone/>
            </a:pP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SB naikinimo projektai (nauji ir tęstiniai) bus finansuojami ar ne? Jei ne, tai „priešas“ atsigaus, jei taip, tai kokiomis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sąlygomis ir kada?</a:t>
            </a: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 finansuojami (AM, APVA lėšomis) SB naikinimo darbai privačiose žemėse?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Jeigu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privačių žemės savininkai nenaikins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tuomet naikinimas tiktai valstybinėje žemėje beprasmiškas.  </a:t>
            </a:r>
          </a:p>
          <a:p>
            <a:pPr algn="just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atsiras aiškus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teisinis reguliavimas, įgalinantis žemės savininkus, valdytojus ir naudotojus privalomai naikinti SB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3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3655"/>
          </a:xfrm>
        </p:spPr>
        <p:txBody>
          <a:bodyPr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AČIŪ DĖMESĮ 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20" y="1596686"/>
            <a:ext cx="5801604" cy="3867736"/>
          </a:xfrm>
        </p:spPr>
      </p:pic>
    </p:spTree>
    <p:extLst>
      <p:ext uri="{BB962C8B-B14F-4D97-AF65-F5344CB8AC3E}">
        <p14:creationId xmlns:p14="http://schemas.microsoft.com/office/powerpoint/2010/main" val="29477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517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623843" y="365125"/>
            <a:ext cx="8024501" cy="70961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Praeitis (2020-2021). Monitoringo rezultatai. Informacija apie </a:t>
            </a:r>
            <a:r>
              <a:rPr lang="lt-LT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augavietę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1600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13" y="999857"/>
            <a:ext cx="4708275" cy="55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746760"/>
            <a:ext cx="7886700" cy="94392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Praeitis (2020-2021). Monitoringas. Informacija apie </a:t>
            </a:r>
            <a:r>
              <a:rPr lang="lt-LT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augavietę</a:t>
            </a:r>
            <a: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apibūdinimas rangovui)</a:t>
            </a:r>
            <a:endParaRPr lang="lt-LT" sz="16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" y="1690689"/>
            <a:ext cx="7661910" cy="40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799164"/>
            <a:ext cx="7886700" cy="70489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SOSNOVSKIO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BARŠČIO NAIKINIMAS KAIŠIADORIŲ RAJONO SAVIVALDYBĖJE</a:t>
            </a:r>
            <a: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17848" y="1820254"/>
            <a:ext cx="7930496" cy="3042304"/>
          </a:xfrm>
        </p:spPr>
        <p:txBody>
          <a:bodyPr/>
          <a:lstStyle/>
          <a:p>
            <a:pPr marL="0" indent="0" algn="ctr">
              <a:buNone/>
            </a:pP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 NAIKINIMAS IKI PROJEKTO (2020 M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lt-L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2020 metais SB naikintas 83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augavietėse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kurios užėmė apie 35 ha plotą (miestų, miestelių, sodų bendrijų valstybiniai žemės sklypai) </a:t>
            </a:r>
          </a:p>
          <a:p>
            <a:pPr marL="0" indent="0">
              <a:buNone/>
            </a:pPr>
            <a:endParaRPr lang="lt-LT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Bendromis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pastangomis su žemės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savininku visiškai sunaikinta </a:t>
            </a:r>
          </a:p>
          <a:p>
            <a:pPr marL="0" indent="0" algn="just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privačiame žemės sklype (0,50 ha pieva)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9720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Praeitis </a:t>
            </a:r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(2020-2021). Monitoringas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3314700" cy="3539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Aplinkos monitoringo programa </a:t>
            </a:r>
          </a:p>
          <a:p>
            <a:pPr marL="0" indent="0">
              <a:buNone/>
            </a:pP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 Savivaldybės aplinkos monitoringo 2020–2025 metų programa apima 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aplinkos oro, paviršinio ir maudyklų vandens, nuotekų, gyvosios gamtos ir </a:t>
            </a: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stebėseną.  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943350" y="1710405"/>
            <a:ext cx="4687902" cy="3519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Uždaviniai: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Vykdyti naujų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fiksavimą (valstybinėje žemėje,  privačiose žemės sklypuose).</a:t>
            </a:r>
          </a:p>
          <a:p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Vykdyti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nuolatinę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stebėseną (žinomų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augaviečių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naikinimas, stebėsena po naikinimo).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monitoringo metu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gautus duomenis naudoti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planuojant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vykdant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invazinio augalo naikinimo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veiklas.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628650" y="586739"/>
            <a:ext cx="7886700" cy="1051561"/>
          </a:xfrm>
        </p:spPr>
        <p:txBody>
          <a:bodyPr>
            <a:noAutofit/>
          </a:bodyPr>
          <a:lstStyle/>
          <a:p>
            <a:pPr algn="ctr"/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b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Praeitis (2020-2021). Monitoringo rezultatai</a:t>
            </a:r>
            <a:endParaRPr lang="lt-LT" sz="2400" dirty="0"/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93441"/>
              </p:ext>
            </p:extLst>
          </p:nvPr>
        </p:nvGraphicFramePr>
        <p:xfrm>
          <a:off x="950737" y="1811709"/>
          <a:ext cx="7116493" cy="405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965"/>
                <a:gridCol w="1064806"/>
                <a:gridCol w="1070699"/>
                <a:gridCol w="1800688"/>
                <a:gridCol w="1555335"/>
              </a:tblGrid>
              <a:tr h="512747">
                <a:tc>
                  <a:txBody>
                    <a:bodyPr/>
                    <a:lstStyle/>
                    <a:p>
                      <a:pPr algn="ctr"/>
                      <a:endParaRPr lang="lt-LT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t-LT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Seniūnija</a:t>
                      </a:r>
                      <a:endParaRPr lang="lt-L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Augaviečių</a:t>
                      </a:r>
                      <a:r>
                        <a:rPr lang="lt-LT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skaičius</a:t>
                      </a:r>
                      <a:endParaRPr lang="lt-L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Augaviečių</a:t>
                      </a:r>
                      <a:r>
                        <a:rPr lang="lt-LT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plotas (ha)</a:t>
                      </a:r>
                      <a:endParaRPr lang="lt-L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Valstybinėje  žemėje</a:t>
                      </a:r>
                      <a:r>
                        <a:rPr lang="lt-LT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 / proc.)</a:t>
                      </a:r>
                      <a:endParaRPr lang="lt-L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Privačioje žemėje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 / proc.)</a:t>
                      </a:r>
                      <a:endParaRPr lang="lt-LT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Kruonio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40,88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16,38 / 40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24,50 / 60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719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Rumšiškių 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14,81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9,23</a:t>
                      </a:r>
                      <a:r>
                        <a:rPr lang="lt-LT" sz="1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62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 / 38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Pravieniškių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7,55 / 98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 / 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Kaišiadorių miesto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5,21 / 88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 / 12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Palomenės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 / 24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 / 76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Žaslių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/ 0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 / 100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0023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Žiežmarių apylinkės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 / 80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 / 20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Nemaitonių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/ 1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 / 99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Žiežmarių miesto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 / 95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/ 5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425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viso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75,66</a:t>
                      </a:r>
                      <a:endParaRPr lang="lt-L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40,11 / 53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35,55 / 47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8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5110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SAVIVALDYBĖJE</a:t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Praeitis (2020-2021). Monitoringo rezultatai</a:t>
            </a:r>
            <a:endParaRPr lang="lt-LT" sz="20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3650722" cy="2370360"/>
          </a:xfrm>
        </p:spPr>
      </p:pic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375446" y="1825624"/>
            <a:ext cx="4418175" cy="3891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 </a:t>
            </a:r>
            <a:r>
              <a:rPr lang="lt-LT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aprašyme sukaupta informacija:</a:t>
            </a:r>
          </a:p>
          <a:p>
            <a:pPr marL="0" indent="0">
              <a:buNone/>
            </a:pP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kodas: RUS</a:t>
            </a:r>
          </a:p>
          <a:p>
            <a:pPr marL="0" indent="0">
              <a:buNone/>
            </a:pP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koordinatės LKS-97</a:t>
            </a:r>
          </a:p>
          <a:p>
            <a:pPr marL="0" indent="0">
              <a:buNone/>
            </a:pP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vieta (schema ir aprašymas):</a:t>
            </a:r>
          </a:p>
          <a:p>
            <a:pPr marL="0" indent="0">
              <a:buNone/>
            </a:pP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plotas:</a:t>
            </a: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Žemės sklypo 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savinininkas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/valdytojas/naudotojas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(valstybinė/privati žemė):</a:t>
            </a:r>
          </a:p>
          <a:p>
            <a:pPr marL="0" indent="0">
              <a:buNone/>
            </a:pP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apibūdinimas:</a:t>
            </a: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Augalo gausumas </a:t>
            </a: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augavietėje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lt-L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Augavietės</a:t>
            </a: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naikinimas: 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(naikinama/nenaikinama)</a:t>
            </a:r>
          </a:p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Žemės sklypo unikalus numeris: </a:t>
            </a:r>
            <a:r>
              <a:rPr lang="lt-L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xxxx-xxxx-xxxx</a:t>
            </a:r>
            <a:endParaRPr lang="lt-L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3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97809" cy="811994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</a:t>
            </a:r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SAVIVALDYBĖJE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Dabartis </a:t>
            </a:r>
            <a:r>
              <a:rPr lang="lt-L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(2020-2023)</a:t>
            </a:r>
            <a:endParaRPr lang="lt-L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half" idx="1"/>
          </p:nvPr>
        </p:nvSpPr>
        <p:spPr>
          <a:xfrm>
            <a:off x="636950" y="1535394"/>
            <a:ext cx="3671553" cy="4472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VEIKSMŲ PLANAS 2020-2022 M.</a:t>
            </a: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Patvirtintas Kaišiadorių RS admininistracijos direktoriaus 2020-07-29 įsakymu Nr. V1E-903 „Dėl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gausos reguliavimo Kaišiadorių rajono savivaldybėje 2020–2023 metų veiksmų plano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patvirtinimo“</a:t>
            </a:r>
          </a:p>
          <a:p>
            <a:pPr marL="0" indent="0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Naikinimo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priemonės:</a:t>
            </a: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barščių naikinimas cheminėmis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priemonėmis.</a:t>
            </a: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barščių naikinimas nupjaunant nuo herbicidų nežuvusius  augalus su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žiedynais.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4308503" y="1535395"/>
            <a:ext cx="4311355" cy="4472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VEIKSMŲ PLANAS 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papildytas)</a:t>
            </a:r>
            <a:endParaRPr lang="lt-L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Patvirtintas Kaišiadorių RS admininistracijos direktoriaus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2023-03-13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įsakymu Nr.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V1E-392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„Dėl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gausos reguliavimo Kaišiadorių rajono savivaldybėje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2020–2023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metų veiksmų plano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patvirtinimo“.</a:t>
            </a:r>
          </a:p>
          <a:p>
            <a:pPr marL="0" indent="0">
              <a:buNone/>
            </a:pPr>
            <a:r>
              <a:rPr lang="lt-L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Papildytas naikinimo ir stebėsenos priemonėmis:</a:t>
            </a: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barščio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naikinimas iškasant po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I–II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metais vykdyto cheminio naikinimo likusius pavienius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individus.</a:t>
            </a:r>
          </a:p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2.1. taikytų priemonių 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efektyvumo stebėsena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4014"/>
          </a:xfrm>
        </p:spPr>
        <p:txBody>
          <a:bodyPr>
            <a:noAutofit/>
          </a:bodyPr>
          <a:lstStyle/>
          <a:p>
            <a:pPr algn="ctr"/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BARŠČIO NAIKINIMAS KAIŠIADORIŲ RAJONO </a:t>
            </a:r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SAVIVALDYBĖJE</a:t>
            </a:r>
            <a:b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Dabartis, rezultatai 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(2021-2023 </a:t>
            </a:r>
            <a:r>
              <a:rPr lang="lt-L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m.)</a:t>
            </a:r>
            <a:endParaRPr lang="lt-L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urinio vietos rezervavimo ženklas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419955"/>
              </p:ext>
            </p:extLst>
          </p:nvPr>
        </p:nvGraphicFramePr>
        <p:xfrm>
          <a:off x="470019" y="2007537"/>
          <a:ext cx="8264237" cy="429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89"/>
                <a:gridCol w="1384419"/>
                <a:gridCol w="1042587"/>
                <a:gridCol w="1059679"/>
                <a:gridCol w="3435863"/>
              </a:tblGrid>
              <a:tr h="520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Metai 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Augaviečių</a:t>
                      </a: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sk.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Plotas (ha)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Sunaikinta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proc. </a:t>
                      </a:r>
                      <a:endParaRPr lang="lt-LT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Pastabos 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</a:tr>
              <a:tr h="520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(48)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+ 10 (21)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80 proc. 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APVA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KRSA lėšos (santykis 50:50 proc.) </a:t>
                      </a: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ha KRSA lėšos)</a:t>
                      </a:r>
                    </a:p>
                  </a:txBody>
                  <a:tcPr marL="88729" marR="88729" marT="34290" marB="34290"/>
                </a:tc>
              </a:tr>
              <a:tr h="520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90 proc.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APVA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KRSA lėšos </a:t>
                      </a:r>
                    </a:p>
                    <a:p>
                      <a:pPr algn="ctr"/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(santykis 50:50 proc.) 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</a:tr>
              <a:tr h="520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99 proc. </a:t>
                      </a: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APVA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KRSA lėšos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(santykis 50:50 proc.)</a:t>
                      </a:r>
                      <a:endParaRPr lang="lt-LT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</a:tr>
              <a:tr h="735752"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 </a:t>
                      </a:r>
                      <a:r>
                        <a:rPr lang="lt-LT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naikintas</a:t>
                      </a:r>
                    </a:p>
                    <a:p>
                      <a:pPr algn="ctr"/>
                      <a:r>
                        <a:rPr lang="lt-LT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valstybinėje žemėje</a:t>
                      </a:r>
                      <a:endParaRPr lang="lt-LT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7,11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arba 17,7 proc. </a:t>
                      </a: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Neužteko lėšų nors ir susitaupė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(AM-APVA-KRSA)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Negalima koreguoti paraiškos, dotacijos </a:t>
                      </a:r>
                      <a:r>
                        <a:rPr lang="lt-LT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sutarties</a:t>
                      </a:r>
                      <a:endParaRPr lang="lt-LT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</a:tr>
              <a:tr h="735752"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 nenaikintas</a:t>
                      </a:r>
                    </a:p>
                    <a:p>
                      <a:pPr algn="ctr"/>
                      <a:r>
                        <a:rPr lang="lt-LT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privačioje žemėje</a:t>
                      </a: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33,55</a:t>
                      </a:r>
                      <a:endParaRPr lang="lt-LT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 proc. </a:t>
                      </a: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Patys nenori, o priversti</a:t>
                      </a:r>
                      <a:r>
                        <a:rPr lang="lt-LT" sz="1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naikinti neįmanoma / lėšų problema </a:t>
                      </a:r>
                      <a:endParaRPr lang="lt-LT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</a:tr>
              <a:tr h="73575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2021-2023-2028</a:t>
                      </a:r>
                      <a:endParaRPr lang="lt-LT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lt-LT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KRSA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lėšos (50 proc.): projekto 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tūkst. + 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 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tūkst. eurų 2 m. priežiūra (100 </a:t>
                      </a:r>
                      <a:r>
                        <a:rPr lang="lt-LT" sz="1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proc.KRSA</a:t>
                      </a:r>
                      <a:r>
                        <a:rPr lang="lt-LT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lt-LT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29" marR="88729" marT="34290" marB="34290"/>
                </a:tc>
              </a:tr>
            </a:tbl>
          </a:graphicData>
        </a:graphic>
      </p:graphicFrame>
      <p:sp>
        <p:nvSpPr>
          <p:cNvPr id="6" name="Teksto vietos rezervavimo ženklas 5"/>
          <p:cNvSpPr>
            <a:spLocks noGrp="1"/>
          </p:cNvSpPr>
          <p:nvPr>
            <p:ph type="body" sz="quarter" idx="4294967295"/>
          </p:nvPr>
        </p:nvSpPr>
        <p:spPr>
          <a:xfrm>
            <a:off x="1013460" y="1242363"/>
            <a:ext cx="7391400" cy="6889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(</a:t>
            </a:r>
            <a:r>
              <a:rPr lang="lt-L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Heracleum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sosnowskyi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gausos </a:t>
            </a: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reguliavimas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Kaišiadorių rajono savivaldybėje</a:t>
            </a: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</a:p>
          <a:p>
            <a:pPr marL="0" indent="0" algn="ctr">
              <a:buNone/>
            </a:pP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NAIKINIMAS PROJEKTO </a:t>
            </a: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METU </a:t>
            </a: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(VALSTYBINĖ ŽEMĖ)</a:t>
            </a:r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lt-L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t-LT" sz="1200" b="1" dirty="0"/>
          </a:p>
        </p:txBody>
      </p:sp>
    </p:spTree>
    <p:extLst>
      <p:ext uri="{BB962C8B-B14F-4D97-AF65-F5344CB8AC3E}">
        <p14:creationId xmlns:p14="http://schemas.microsoft.com/office/powerpoint/2010/main" val="1309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1087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 NAIKINIMO PAVYZDŽIAI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1960"/>
            <a:ext cx="4541556" cy="2708728"/>
          </a:xfr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5" y="4144710"/>
            <a:ext cx="4170347" cy="2503918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94" y="871960"/>
            <a:ext cx="3555050" cy="2708728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44710"/>
            <a:ext cx="3799972" cy="25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7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9453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 NAIKINIMO PAVYZDŽIAI</a:t>
            </a:r>
            <a:endParaRPr lang="lt-LT" sz="2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8" y="854075"/>
            <a:ext cx="3658272" cy="2743704"/>
          </a:xfr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48" y="860278"/>
            <a:ext cx="3650002" cy="2737501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48" y="3717152"/>
            <a:ext cx="3567335" cy="242225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0" y="3717152"/>
            <a:ext cx="3633378" cy="24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392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1155</Words>
  <Application>Microsoft Office PowerPoint</Application>
  <PresentationFormat>Demonstracija ekrane (4:3)</PresentationFormat>
  <Paragraphs>198</Paragraphs>
  <Slides>18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„Office“ tema</vt:lpstr>
      <vt:lpstr>SOSNOVSKIO BARŠČIO NAIKINIMAS KAIŠIADORIŲ RAJONO SAVIVALDYBĖJE</vt:lpstr>
      <vt:lpstr> SOSNOVSKIO BARŠČIO NAIKINIMAS KAIŠIADORIŲ RAJONO SAVIVALDYBĖJE </vt:lpstr>
      <vt:lpstr>SOSNOVSKIO BARŠČIO NAIKINIMAS KAIŠIADORIŲ RAJONO SAVIVALDYBĖJE  Praeitis (2020-2021). Monitoringas</vt:lpstr>
      <vt:lpstr>SOSNOVSKIO BARŠČIO NAIKINIMAS KAIŠIADORIŲ RAJONO SAVIVALDYBĖJE Praeitis (2020-2021). Monitoringo rezultatai</vt:lpstr>
      <vt:lpstr>SOSNOVSKIO BARŠČIO NAIKINIMAS KAIŠIADORIŲ RAJONO SAVIVALDYBĖJE Praeitis (2020-2021). Monitoringo rezultatai</vt:lpstr>
      <vt:lpstr>SOSNOVSKIO BARŠČIO NAIKINIMAS KAIŠIADORIŲ RAJONO SAVIVALDYBĖJE Dabartis (2020-2023)</vt:lpstr>
      <vt:lpstr>SOSNOVSKIO BARŠČIO NAIKINIMAS KAIŠIADORIŲ RAJONO SAVIVALDYBĖJE Dabartis, rezultatai (2021-2023 m.)</vt:lpstr>
      <vt:lpstr>SB NAIKINIMO PAVYZDŽIAI</vt:lpstr>
      <vt:lpstr>SB NAIKINIMO PAVYZDŽIAI</vt:lpstr>
      <vt:lpstr>„PowerPoint“ pateiktis</vt:lpstr>
      <vt:lpstr>SOSNOVSKIO BARŠČIO NAIKINIMAS KAIŠIADORIŲ RAJONO SAVIVALDYBĖJE.   REZULTATAI</vt:lpstr>
      <vt:lpstr>SB NAIKINIMO ĮDOMŪS ATVEJAI </vt:lpstr>
      <vt:lpstr>SOSNOVSKIO BARŠČIO NAIKINIMAS KAIŠIADORIŲ RAJONO SAVIVALDYBĖJE. REZULTATAI, PASIŪLYMAI</vt:lpstr>
      <vt:lpstr>„PowerPoint“ pateiktis</vt:lpstr>
      <vt:lpstr>AČIŪ DĖMESĮ </vt:lpstr>
      <vt:lpstr>„PowerPoint“ pateiktis</vt:lpstr>
      <vt:lpstr>SOSNOVSKIO BARŠČIO NAIKINIMAS KAIŠIADORIŲ RAJONO SAVIVALDYBĖJE Praeitis (2020-2021). Monitoringo rezultatai. Informacija apie augavietę.</vt:lpstr>
      <vt:lpstr>SOSNOVSKIO BARŠČIO NAIKINIMAS KAIŠIADORIŲ RAJONO SAVIVALDYBĖJE  Praeitis (2020-2021). Monitoringas. Informacija apie augavietę (2 apibūdinimas rangovui)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SOSNOVSKIO BARŠČIO NAIKINIMAS KAIŠIADORIŲ RAJONO SAVIVALDYBĖJE</dc:title>
  <dc:creator>Ekologas</dc:creator>
  <cp:lastModifiedBy>Ekologas</cp:lastModifiedBy>
  <cp:revision>291</cp:revision>
  <cp:lastPrinted>2023-11-22T14:46:20Z</cp:lastPrinted>
  <dcterms:created xsi:type="dcterms:W3CDTF">2023-11-20T09:16:06Z</dcterms:created>
  <dcterms:modified xsi:type="dcterms:W3CDTF">2023-11-22T14:47:31Z</dcterms:modified>
</cp:coreProperties>
</file>