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3190" autoAdjust="0"/>
  </p:normalViewPr>
  <p:slideViewPr>
    <p:cSldViewPr snapToGrid="0" snapToObjects="1">
      <p:cViewPr varScale="1">
        <p:scale>
          <a:sx n="104" d="100"/>
          <a:sy n="104" d="100"/>
        </p:scale>
        <p:origin x="78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D70ED-A045-4E65-A0C8-992445C5B897}" type="datetimeFigureOut">
              <a:rPr lang="lt-LT" smtClean="0"/>
              <a:pPr/>
              <a:t>2023-11-14</a:t>
            </a:fld>
            <a:endParaRPr lang="lt-L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DDD520-0AA5-48DD-BD0D-9B51153322ED}" type="slidenum">
              <a:rPr lang="lt-LT" smtClean="0"/>
              <a:pPr/>
              <a:t>‹#›</a:t>
            </a:fld>
            <a:endParaRPr lang="lt-LT"/>
          </a:p>
        </p:txBody>
      </p:sp>
    </p:spTree>
    <p:extLst>
      <p:ext uri="{BB962C8B-B14F-4D97-AF65-F5344CB8AC3E}">
        <p14:creationId xmlns:p14="http://schemas.microsoft.com/office/powerpoint/2010/main" val="263593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t-LT"/>
              <a:t>Click to edit Master text styles</a:t>
            </a:r>
          </a:p>
          <a:p>
            <a:pPr lvl="1"/>
            <a:r>
              <a:rPr lang="lt-LT"/>
              <a:t>Second level</a:t>
            </a:r>
          </a:p>
          <a:p>
            <a:pPr lvl="2"/>
            <a:r>
              <a:rPr lang="lt-LT"/>
              <a:t>Third level</a:t>
            </a:r>
          </a:p>
          <a:p>
            <a:pPr lvl="3"/>
            <a:r>
              <a:rPr lang="lt-LT"/>
              <a:t>Fourth level</a:t>
            </a:r>
          </a:p>
          <a:p>
            <a:pPr lvl="4"/>
            <a:r>
              <a:rPr lang="lt-LT"/>
              <a:t>Fifth level</a:t>
            </a:r>
            <a:endParaRPr lang="en-US"/>
          </a:p>
        </p:txBody>
      </p:sp>
      <p:sp>
        <p:nvSpPr>
          <p:cNvPr id="4" name="Date Placeholder 3"/>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111186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lt-LT"/>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lt-LT"/>
              <a:t>Click to edit Master text styles</a:t>
            </a:r>
          </a:p>
          <a:p>
            <a:pPr lvl="1"/>
            <a:r>
              <a:rPr lang="lt-LT"/>
              <a:t>Second level</a:t>
            </a:r>
          </a:p>
          <a:p>
            <a:pPr lvl="2"/>
            <a:r>
              <a:rPr lang="lt-LT"/>
              <a:t>Third level</a:t>
            </a:r>
          </a:p>
          <a:p>
            <a:pPr lvl="3"/>
            <a:r>
              <a:rPr lang="lt-LT"/>
              <a:t>Fourth level</a:t>
            </a:r>
          </a:p>
          <a:p>
            <a:pPr lvl="4"/>
            <a:r>
              <a:rPr lang="lt-LT"/>
              <a:t>Fifth level</a:t>
            </a:r>
            <a:endParaRPr lang="en-US"/>
          </a:p>
        </p:txBody>
      </p:sp>
      <p:sp>
        <p:nvSpPr>
          <p:cNvPr id="4" name="Date Placeholder 3"/>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185858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1899102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lt-LT"/>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Click to edit Master text styles</a:t>
            </a:r>
          </a:p>
        </p:txBody>
      </p:sp>
      <p:sp>
        <p:nvSpPr>
          <p:cNvPr id="4" name="Date Placeholder 3"/>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197593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lt-LT"/>
              <a:t>Click to edit Master text styles</a:t>
            </a:r>
          </a:p>
          <a:p>
            <a:pPr lvl="1"/>
            <a:r>
              <a:rPr lang="lt-LT"/>
              <a:t>Second level</a:t>
            </a:r>
          </a:p>
          <a:p>
            <a:pPr lvl="2"/>
            <a:r>
              <a:rPr lang="lt-LT"/>
              <a:t>Third level</a:t>
            </a:r>
          </a:p>
          <a:p>
            <a:pPr lvl="3"/>
            <a:r>
              <a:rPr lang="lt-LT"/>
              <a:t>Fourth level</a:t>
            </a:r>
          </a:p>
          <a:p>
            <a:pPr lvl="4"/>
            <a:r>
              <a:rPr lang="lt-LT"/>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lt-LT"/>
              <a:t>Click to edit Master text styles</a:t>
            </a:r>
          </a:p>
          <a:p>
            <a:pPr lvl="1"/>
            <a:r>
              <a:rPr lang="lt-LT"/>
              <a:t>Second level</a:t>
            </a:r>
          </a:p>
          <a:p>
            <a:pPr lvl="2"/>
            <a:r>
              <a:rPr lang="lt-LT"/>
              <a:t>Third level</a:t>
            </a:r>
          </a:p>
          <a:p>
            <a:pPr lvl="3"/>
            <a:r>
              <a:rPr lang="lt-LT"/>
              <a:t>Fourth level</a:t>
            </a:r>
          </a:p>
          <a:p>
            <a:pPr lvl="4"/>
            <a:r>
              <a:rPr lang="lt-LT"/>
              <a:t>Fifth level</a:t>
            </a:r>
            <a:endParaRPr lang="en-US"/>
          </a:p>
        </p:txBody>
      </p:sp>
      <p:sp>
        <p:nvSpPr>
          <p:cNvPr id="5" name="Date Placeholder 4"/>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92022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lt-LT"/>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lt-LT"/>
              <a:t>Click to edit Master text styles</a:t>
            </a:r>
          </a:p>
          <a:p>
            <a:pPr lvl="1"/>
            <a:r>
              <a:rPr lang="lt-LT"/>
              <a:t>Second level</a:t>
            </a:r>
          </a:p>
          <a:p>
            <a:pPr lvl="2"/>
            <a:r>
              <a:rPr lang="lt-LT"/>
              <a:t>Third level</a:t>
            </a:r>
          </a:p>
          <a:p>
            <a:pPr lvl="3"/>
            <a:r>
              <a:rPr lang="lt-LT"/>
              <a:t>Fourth level</a:t>
            </a:r>
          </a:p>
          <a:p>
            <a:pPr lvl="4"/>
            <a:r>
              <a:rPr lang="lt-LT"/>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lt-LT"/>
              <a:t>Click to edit Master text styles</a:t>
            </a:r>
          </a:p>
          <a:p>
            <a:pPr lvl="1"/>
            <a:r>
              <a:rPr lang="lt-LT"/>
              <a:t>Second level</a:t>
            </a:r>
          </a:p>
          <a:p>
            <a:pPr lvl="2"/>
            <a:r>
              <a:rPr lang="lt-LT"/>
              <a:t>Third level</a:t>
            </a:r>
          </a:p>
          <a:p>
            <a:pPr lvl="3"/>
            <a:r>
              <a:rPr lang="lt-LT"/>
              <a:t>Fourth level</a:t>
            </a:r>
          </a:p>
          <a:p>
            <a:pPr lvl="4"/>
            <a:r>
              <a:rPr lang="lt-LT"/>
              <a:t>Fifth level</a:t>
            </a:r>
            <a:endParaRPr lang="en-US"/>
          </a:p>
        </p:txBody>
      </p:sp>
      <p:sp>
        <p:nvSpPr>
          <p:cNvPr id="7" name="Date Placeholder 6"/>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8182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3" name="Date Placeholder 2"/>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90905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132455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Click to edit Master text styles</a:t>
            </a:r>
          </a:p>
          <a:p>
            <a:pPr lvl="1"/>
            <a:r>
              <a:rPr lang="lt-LT"/>
              <a:t>Second level</a:t>
            </a:r>
          </a:p>
          <a:p>
            <a:pPr lvl="2"/>
            <a:r>
              <a:rPr lang="lt-LT"/>
              <a:t>Third level</a:t>
            </a:r>
          </a:p>
          <a:p>
            <a:pPr lvl="3"/>
            <a:r>
              <a:rPr lang="lt-LT"/>
              <a:t>Fourth level</a:t>
            </a:r>
          </a:p>
          <a:p>
            <a:pPr lvl="4"/>
            <a:r>
              <a:rPr lang="lt-LT"/>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Click to edit Master text styles</a:t>
            </a:r>
          </a:p>
        </p:txBody>
      </p:sp>
      <p:sp>
        <p:nvSpPr>
          <p:cNvPr id="5" name="Date Placeholder 4"/>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94285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Click to edit Master text styles</a:t>
            </a:r>
          </a:p>
        </p:txBody>
      </p:sp>
      <p:sp>
        <p:nvSpPr>
          <p:cNvPr id="5" name="Date Placeholder 4"/>
          <p:cNvSpPr>
            <a:spLocks noGrp="1"/>
          </p:cNvSpPr>
          <p:nvPr>
            <p:ph type="dt" sz="half" idx="10"/>
          </p:nvPr>
        </p:nvSpPr>
        <p:spPr/>
        <p:txBody>
          <a:bodyPr/>
          <a:lstStyle/>
          <a:p>
            <a:fld id="{0069BB12-6FBA-E640-B1E5-5D11BD3101A7}"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610A6-910B-1148-9BC4-E29643E188CC}" type="slidenum">
              <a:rPr lang="en-US" smtClean="0"/>
              <a:pPr/>
              <a:t>‹#›</a:t>
            </a:fld>
            <a:endParaRPr lang="en-US"/>
          </a:p>
        </p:txBody>
      </p:sp>
    </p:spTree>
    <p:extLst>
      <p:ext uri="{BB962C8B-B14F-4D97-AF65-F5344CB8AC3E}">
        <p14:creationId xmlns:p14="http://schemas.microsoft.com/office/powerpoint/2010/main" val="25459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9BB12-6FBA-E640-B1E5-5D11BD3101A7}" type="datetimeFigureOut">
              <a:rPr lang="en-US" smtClean="0"/>
              <a:pPr/>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610A6-910B-1148-9BC4-E29643E188CC}"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 y="0"/>
            <a:ext cx="12184265" cy="6858000"/>
          </a:xfrm>
          <a:prstGeom prst="rect">
            <a:avLst/>
          </a:prstGeom>
        </p:spPr>
      </p:pic>
      <p:sp>
        <p:nvSpPr>
          <p:cNvPr id="3" name="Subtitle 2"/>
          <p:cNvSpPr>
            <a:spLocks noGrp="1"/>
          </p:cNvSpPr>
          <p:nvPr>
            <p:ph type="subTitle" idx="1"/>
          </p:nvPr>
        </p:nvSpPr>
        <p:spPr>
          <a:xfrm>
            <a:off x="1027288" y="3013811"/>
            <a:ext cx="7608712" cy="1729640"/>
          </a:xfrm>
        </p:spPr>
        <p:txBody>
          <a:bodyPr>
            <a:normAutofit/>
          </a:bodyPr>
          <a:lstStyle/>
          <a:p>
            <a:r>
              <a:rPr lang="lt-LT" sz="1700" b="1" cap="all" dirty="0" err="1">
                <a:latin typeface="Times New Roman" panose="02020603050405020304" pitchFamily="18" charset="0"/>
                <a:cs typeface="Times New Roman" panose="02020603050405020304" pitchFamily="18" charset="0"/>
              </a:rPr>
              <a:t>Sosnovskio</a:t>
            </a:r>
            <a:r>
              <a:rPr lang="lt-LT" sz="1700" b="1" cap="all" dirty="0">
                <a:latin typeface="Times New Roman" panose="02020603050405020304" pitchFamily="18" charset="0"/>
                <a:cs typeface="Times New Roman" panose="02020603050405020304" pitchFamily="18" charset="0"/>
              </a:rPr>
              <a:t> barščio naikinimas Alytaus mieste</a:t>
            </a:r>
            <a:endParaRPr lang="lt-LT" sz="3200" b="1" dirty="0">
              <a:latin typeface="Times New Roman" panose="02020603050405020304" pitchFamily="18" charset="0"/>
              <a:cs typeface="Times New Roman" panose="02020603050405020304" pitchFamily="18" charset="0"/>
            </a:endParaRPr>
          </a:p>
          <a:p>
            <a:endParaRPr lang="lt-LT" sz="3200" b="1" dirty="0">
              <a:latin typeface="Times New Roman" panose="02020603050405020304" pitchFamily="18" charset="0"/>
              <a:cs typeface="Times New Roman" panose="02020603050405020304" pitchFamily="18" charset="0"/>
            </a:endParaRPr>
          </a:p>
          <a:p>
            <a:endParaRPr lang="lt-LT" sz="3200" b="1" dirty="0">
              <a:latin typeface="Arial" charset="0"/>
              <a:cs typeface="Arial" charset="0"/>
            </a:endParaRPr>
          </a:p>
          <a:p>
            <a:endParaRPr lang="lt-LT"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48325" y="4755298"/>
            <a:ext cx="3284874" cy="2015936"/>
          </a:xfrm>
          <a:prstGeom prst="rect">
            <a:avLst/>
          </a:prstGeom>
          <a:noFill/>
        </p:spPr>
        <p:txBody>
          <a:bodyPr wrap="none" rtlCol="0">
            <a:spAutoFit/>
          </a:bodyPr>
          <a:lstStyle/>
          <a:p>
            <a:r>
              <a:rPr lang="lt-LT" sz="1200" b="1" dirty="0">
                <a:latin typeface="Times New Roman" panose="02020603050405020304" pitchFamily="18" charset="0"/>
                <a:cs typeface="Times New Roman" panose="02020603050405020304" pitchFamily="18" charset="0"/>
              </a:rPr>
              <a:t>Vida Mačernienė</a:t>
            </a:r>
            <a:endParaRPr lang="lt-LT" sz="1200" dirty="0">
              <a:latin typeface="Times New Roman" panose="02020603050405020304" pitchFamily="18" charset="0"/>
              <a:cs typeface="Times New Roman" panose="02020603050405020304" pitchFamily="18" charset="0"/>
            </a:endParaRPr>
          </a:p>
          <a:p>
            <a:r>
              <a:rPr lang="lt-LT" sz="1200" dirty="0">
                <a:latin typeface="Times New Roman" panose="02020603050405020304" pitchFamily="18" charset="0"/>
                <a:cs typeface="Times New Roman" panose="02020603050405020304" pitchFamily="18" charset="0"/>
              </a:rPr>
              <a:t>Alytaus miesto savivaldybės administracijos</a:t>
            </a:r>
          </a:p>
          <a:p>
            <a:r>
              <a:rPr lang="lt-LT" sz="1200" dirty="0">
                <a:latin typeface="Times New Roman" panose="02020603050405020304" pitchFamily="18" charset="0"/>
                <a:cs typeface="Times New Roman" panose="02020603050405020304" pitchFamily="18" charset="0"/>
              </a:rPr>
              <a:t>Aplinkos apsaugos skyriaus vedėja</a:t>
            </a:r>
          </a:p>
          <a:p>
            <a:endParaRPr lang="lt-LT" sz="500" dirty="0"/>
          </a:p>
          <a:p>
            <a:r>
              <a:rPr lang="en-US" sz="1200" b="1" dirty="0">
                <a:latin typeface="Times New Roman" panose="02020603050405020304" pitchFamily="18" charset="0"/>
                <a:cs typeface="Times New Roman" panose="02020603050405020304" pitchFamily="18" charset="0"/>
              </a:rPr>
              <a:t>Ramunė Zubrė</a:t>
            </a:r>
            <a:endParaRPr lang="lt-LT" sz="1200" dirty="0">
              <a:latin typeface="Times New Roman" panose="02020603050405020304" pitchFamily="18" charset="0"/>
              <a:cs typeface="Times New Roman" panose="02020603050405020304" pitchFamily="18" charset="0"/>
            </a:endParaRPr>
          </a:p>
          <a:p>
            <a:r>
              <a:rPr lang="lt-LT" sz="1200" dirty="0">
                <a:latin typeface="Times New Roman" panose="02020603050405020304" pitchFamily="18" charset="0"/>
                <a:cs typeface="Times New Roman" panose="02020603050405020304" pitchFamily="18" charset="0"/>
              </a:rPr>
              <a:t>Alytaus miesto savivaldybės administracijos</a:t>
            </a:r>
          </a:p>
          <a:p>
            <a:r>
              <a:rPr lang="en-US" sz="1200" dirty="0" err="1">
                <a:latin typeface="Times New Roman" panose="02020603050405020304" pitchFamily="18" charset="0"/>
                <a:cs typeface="Times New Roman" panose="02020603050405020304" pitchFamily="18" charset="0"/>
              </a:rPr>
              <a:t>Aplink</a:t>
            </a:r>
            <a:r>
              <a:rPr lang="lt-LT" sz="1200" dirty="0" err="1">
                <a:latin typeface="Times New Roman" panose="02020603050405020304" pitchFamily="18" charset="0"/>
                <a:cs typeface="Times New Roman" panose="02020603050405020304" pitchFamily="18" charset="0"/>
              </a:rPr>
              <a:t>os</a:t>
            </a:r>
            <a:r>
              <a:rPr lang="en-US" sz="1200" dirty="0">
                <a:latin typeface="Times New Roman" panose="02020603050405020304" pitchFamily="18" charset="0"/>
                <a:cs typeface="Times New Roman" panose="02020603050405020304" pitchFamily="18" charset="0"/>
              </a:rPr>
              <a:t> </a:t>
            </a:r>
            <a:r>
              <a:rPr lang="lt-LT" sz="1200" dirty="0">
                <a:latin typeface="Times New Roman" panose="02020603050405020304" pitchFamily="18" charset="0"/>
                <a:cs typeface="Times New Roman" panose="02020603050405020304" pitchFamily="18" charset="0"/>
              </a:rPr>
              <a:t>apsaugos</a:t>
            </a:r>
            <a:r>
              <a:rPr lang="en-US" sz="1200" dirty="0">
                <a:latin typeface="Times New Roman" panose="02020603050405020304" pitchFamily="18" charset="0"/>
                <a:cs typeface="Times New Roman" panose="02020603050405020304" pitchFamily="18" charset="0"/>
              </a:rPr>
              <a:t> </a:t>
            </a:r>
            <a:r>
              <a:rPr lang="lt-LT" sz="1200" dirty="0">
                <a:latin typeface="Times New Roman" panose="02020603050405020304" pitchFamily="18" charset="0"/>
                <a:cs typeface="Times New Roman" panose="02020603050405020304" pitchFamily="18" charset="0"/>
              </a:rPr>
              <a:t>skyriaus vyriausioji specialistė</a:t>
            </a:r>
          </a:p>
          <a:p>
            <a:endParaRPr lang="lt-LT" sz="1200" dirty="0"/>
          </a:p>
          <a:p>
            <a:endParaRPr lang="lt-LT" sz="1200" dirty="0"/>
          </a:p>
          <a:p>
            <a:endParaRPr lang="lt-LT" sz="1200" dirty="0">
              <a:latin typeface="Times New Roman" panose="02020603050405020304" pitchFamily="18" charset="0"/>
              <a:cs typeface="Times New Roman" panose="02020603050405020304" pitchFamily="18" charset="0"/>
            </a:endParaRPr>
          </a:p>
          <a:p>
            <a:r>
              <a:rPr lang="lt-LT"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3951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 y="0"/>
            <a:ext cx="12184265" cy="6858000"/>
          </a:xfrm>
          <a:prstGeom prst="rect">
            <a:avLst/>
          </a:prstGeom>
        </p:spPr>
      </p:pic>
      <p:sp>
        <p:nvSpPr>
          <p:cNvPr id="3" name="Subtitle 2"/>
          <p:cNvSpPr>
            <a:spLocks noGrp="1"/>
          </p:cNvSpPr>
          <p:nvPr>
            <p:ph type="subTitle" idx="1"/>
          </p:nvPr>
        </p:nvSpPr>
        <p:spPr>
          <a:xfrm>
            <a:off x="1524000" y="4840412"/>
            <a:ext cx="9144000" cy="717240"/>
          </a:xfrm>
        </p:spPr>
        <p:txBody>
          <a:bodyPr>
            <a:normAutofit/>
          </a:bodyPr>
          <a:lstStyle/>
          <a:p>
            <a:r>
              <a:rPr lang="lt-LT" sz="3200" b="1" dirty="0">
                <a:latin typeface="Times New Roman" panose="02020603050405020304" pitchFamily="18" charset="0"/>
                <a:cs typeface="Times New Roman" panose="02020603050405020304" pitchFamily="18" charset="0"/>
              </a:rPr>
              <a:t> </a:t>
            </a:r>
          </a:p>
          <a:p>
            <a:endParaRPr lang="lt-LT" sz="3200" b="1" dirty="0">
              <a:latin typeface="Arial" charset="0"/>
              <a:cs typeface="Arial" charset="0"/>
            </a:endParaRPr>
          </a:p>
          <a:p>
            <a:endParaRPr lang="lt-LT" sz="3200" b="1" dirty="0">
              <a:latin typeface="Times New Roman" panose="02020603050405020304" pitchFamily="18" charset="0"/>
              <a:cs typeface="Times New Roman" panose="02020603050405020304" pitchFamily="18" charset="0"/>
            </a:endParaRPr>
          </a:p>
        </p:txBody>
      </p:sp>
      <p:pic>
        <p:nvPicPr>
          <p:cNvPr id="5" name="Paveikslėlis 4" descr="bendras"/>
          <p:cNvPicPr/>
          <p:nvPr/>
        </p:nvPicPr>
        <p:blipFill rotWithShape="1">
          <a:blip r:embed="rId3">
            <a:extLst>
              <a:ext uri="{28A0092B-C50C-407E-A947-70E740481C1C}">
                <a14:useLocalDpi xmlns:a14="http://schemas.microsoft.com/office/drawing/2010/main" val="0"/>
              </a:ext>
            </a:extLst>
          </a:blip>
          <a:srcRect l="27804" r="3616" b="32106"/>
          <a:stretch/>
        </p:blipFill>
        <p:spPr bwMode="auto">
          <a:xfrm>
            <a:off x="4943475" y="1104900"/>
            <a:ext cx="6725737" cy="5290302"/>
          </a:xfrm>
          <a:prstGeom prst="rect">
            <a:avLst/>
          </a:prstGeom>
          <a:noFill/>
          <a:ln>
            <a:noFill/>
          </a:ln>
        </p:spPr>
      </p:pic>
      <p:sp>
        <p:nvSpPr>
          <p:cNvPr id="6" name="TextBox 5"/>
          <p:cNvSpPr txBox="1"/>
          <p:nvPr/>
        </p:nvSpPr>
        <p:spPr>
          <a:xfrm>
            <a:off x="6366756" y="6406325"/>
            <a:ext cx="5730241" cy="276999"/>
          </a:xfrm>
          <a:prstGeom prst="rect">
            <a:avLst/>
          </a:prstGeom>
          <a:noFill/>
        </p:spPr>
        <p:txBody>
          <a:bodyPr wrap="square" rtlCol="0">
            <a:spAutoFit/>
          </a:bodyPr>
          <a:lstStyle/>
          <a:p>
            <a:r>
              <a:rPr lang="lt-LT" sz="1200" b="1" dirty="0" err="1">
                <a:latin typeface="Times New Roman" panose="02020603050405020304" pitchFamily="18" charset="0"/>
                <a:cs typeface="Times New Roman" panose="02020603050405020304" pitchFamily="18" charset="0"/>
              </a:rPr>
              <a:t>Sosnovskio</a:t>
            </a:r>
            <a:r>
              <a:rPr lang="lt-LT" sz="1200" b="1" dirty="0">
                <a:latin typeface="Times New Roman" panose="02020603050405020304" pitchFamily="18" charset="0"/>
                <a:cs typeface="Times New Roman" panose="02020603050405020304" pitchFamily="18" charset="0"/>
              </a:rPr>
              <a:t> barščio </a:t>
            </a:r>
            <a:r>
              <a:rPr lang="lt-LT" sz="1200" b="1" dirty="0" err="1">
                <a:latin typeface="Times New Roman" panose="02020603050405020304" pitchFamily="18" charset="0"/>
                <a:cs typeface="Times New Roman" panose="02020603050405020304" pitchFamily="18" charset="0"/>
              </a:rPr>
              <a:t>augaviečių</a:t>
            </a:r>
            <a:r>
              <a:rPr lang="lt-LT" sz="1200" b="1" dirty="0">
                <a:latin typeface="Times New Roman" panose="02020603050405020304" pitchFamily="18" charset="0"/>
                <a:cs typeface="Times New Roman" panose="02020603050405020304" pitchFamily="18" charset="0"/>
              </a:rPr>
              <a:t> išsidėstymas Alytaus mieste</a:t>
            </a:r>
          </a:p>
        </p:txBody>
      </p:sp>
      <p:sp>
        <p:nvSpPr>
          <p:cNvPr id="8" name="TextBox 7"/>
          <p:cNvSpPr txBox="1"/>
          <p:nvPr/>
        </p:nvSpPr>
        <p:spPr>
          <a:xfrm>
            <a:off x="474617" y="2960132"/>
            <a:ext cx="5730241" cy="1200329"/>
          </a:xfrm>
          <a:prstGeom prst="rect">
            <a:avLst/>
          </a:prstGeom>
          <a:noFill/>
        </p:spPr>
        <p:txBody>
          <a:bodyPr wrap="square" rtlCol="0">
            <a:spAutoFit/>
          </a:bodyPr>
          <a:lstStyle/>
          <a:p>
            <a:endParaRPr lang="lt-LT" sz="1200" b="1" dirty="0">
              <a:latin typeface="Times New Roman" panose="02020603050405020304" pitchFamily="18" charset="0"/>
              <a:cs typeface="Times New Roman" panose="02020603050405020304" pitchFamily="18" charset="0"/>
            </a:endParaRPr>
          </a:p>
          <a:p>
            <a:endParaRPr lang="lt-LT" sz="1200" b="1" dirty="0">
              <a:latin typeface="Times New Roman" panose="02020603050405020304" pitchFamily="18" charset="0"/>
              <a:cs typeface="Times New Roman" panose="02020603050405020304" pitchFamily="18" charset="0"/>
            </a:endParaRPr>
          </a:p>
          <a:p>
            <a:endParaRPr lang="lt-LT" sz="1200" b="1" dirty="0">
              <a:latin typeface="Times New Roman" panose="02020603050405020304" pitchFamily="18" charset="0"/>
              <a:cs typeface="Times New Roman" panose="02020603050405020304" pitchFamily="18" charset="0"/>
            </a:endParaRPr>
          </a:p>
          <a:p>
            <a:endParaRPr lang="lt-LT" sz="1200" b="1" dirty="0">
              <a:latin typeface="Times New Roman" panose="02020603050405020304" pitchFamily="18" charset="0"/>
              <a:cs typeface="Times New Roman" panose="02020603050405020304" pitchFamily="18" charset="0"/>
            </a:endParaRPr>
          </a:p>
          <a:p>
            <a:endParaRPr lang="lt-LT" sz="1200" b="1" dirty="0">
              <a:latin typeface="Times New Roman" panose="02020603050405020304" pitchFamily="18" charset="0"/>
              <a:cs typeface="Times New Roman" panose="02020603050405020304" pitchFamily="18" charset="0"/>
            </a:endParaRPr>
          </a:p>
          <a:p>
            <a:endParaRPr lang="lt-LT" sz="1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9302" y="2673531"/>
            <a:ext cx="3701143" cy="2862322"/>
          </a:xfrm>
          <a:prstGeom prst="rect">
            <a:avLst/>
          </a:prstGeom>
          <a:noFill/>
        </p:spPr>
        <p:txBody>
          <a:bodyPr wrap="square" rtlCol="0">
            <a:spAutoFit/>
          </a:bodyPr>
          <a:lstStyle/>
          <a:p>
            <a:r>
              <a:rPr lang="lt-LT" sz="1200" b="1" dirty="0">
                <a:latin typeface="Times New Roman" panose="02020603050405020304" pitchFamily="18" charset="0"/>
                <a:cs typeface="Times New Roman" panose="02020603050405020304" pitchFamily="18" charset="0"/>
              </a:rPr>
              <a:t>Tvarkytos teritorijos Alytuje:</a:t>
            </a:r>
          </a:p>
          <a:p>
            <a:r>
              <a:rPr lang="lt-LT" sz="1200" dirty="0">
                <a:latin typeface="Times New Roman" panose="02020603050405020304" pitchFamily="18" charset="0"/>
                <a:cs typeface="Times New Roman" panose="02020603050405020304" pitchFamily="18" charset="0"/>
              </a:rPr>
              <a:t>Nr. 2 Kalniškės g. 3 – 430 m</a:t>
            </a:r>
            <a:r>
              <a:rPr lang="lt-LT" sz="1200" baseline="30000" dirty="0">
                <a:latin typeface="Times New Roman" panose="02020603050405020304" pitchFamily="18" charset="0"/>
                <a:cs typeface="Times New Roman" panose="02020603050405020304" pitchFamily="18" charset="0"/>
              </a:rPr>
              <a:t>2</a:t>
            </a:r>
            <a:r>
              <a:rPr lang="lt-LT" sz="1200" dirty="0">
                <a:latin typeface="Times New Roman" panose="02020603050405020304" pitchFamily="18" charset="0"/>
                <a:cs typeface="Times New Roman" panose="02020603050405020304" pitchFamily="18" charset="0"/>
              </a:rPr>
              <a:t> ploto gyvenamoji teritorija, kurioje nuolat būna gyventojai.</a:t>
            </a:r>
          </a:p>
          <a:p>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barščiai buvo paplitę visame plote, augo pavieniai individai.</a:t>
            </a:r>
          </a:p>
          <a:p>
            <a:r>
              <a:rPr lang="lt-LT" sz="1200" dirty="0">
                <a:latin typeface="Times New Roman" panose="02020603050405020304" pitchFamily="18" charset="0"/>
                <a:cs typeface="Times New Roman" panose="02020603050405020304" pitchFamily="18" charset="0"/>
              </a:rPr>
              <a:t> </a:t>
            </a:r>
          </a:p>
          <a:p>
            <a:r>
              <a:rPr lang="lt-LT" sz="1200" dirty="0">
                <a:latin typeface="Times New Roman" panose="02020603050405020304" pitchFamily="18" charset="0"/>
                <a:cs typeface="Times New Roman" panose="02020603050405020304" pitchFamily="18" charset="0"/>
              </a:rPr>
              <a:t>Nr. 3 </a:t>
            </a:r>
            <a:r>
              <a:rPr lang="lt-LT" sz="1200" dirty="0" err="1">
                <a:latin typeface="Times New Roman" panose="02020603050405020304" pitchFamily="18" charset="0"/>
                <a:cs typeface="Times New Roman" panose="02020603050405020304" pitchFamily="18" charset="0"/>
              </a:rPr>
              <a:t>Raudonkalnio</a:t>
            </a:r>
            <a:r>
              <a:rPr lang="lt-LT" sz="1200" dirty="0">
                <a:latin typeface="Times New Roman" panose="02020603050405020304" pitchFamily="18" charset="0"/>
                <a:cs typeface="Times New Roman" panose="02020603050405020304" pitchFamily="18" charset="0"/>
              </a:rPr>
              <a:t> g. (</a:t>
            </a:r>
            <a:r>
              <a:rPr lang="lt-LT" sz="1200" dirty="0" err="1">
                <a:latin typeface="Times New Roman" panose="02020603050405020304" pitchFamily="18" charset="0"/>
                <a:cs typeface="Times New Roman" panose="02020603050405020304" pitchFamily="18" charset="0"/>
              </a:rPr>
              <a:t>Likiškių</a:t>
            </a:r>
            <a:r>
              <a:rPr lang="lt-LT" sz="1200" dirty="0">
                <a:latin typeface="Times New Roman" panose="02020603050405020304" pitchFamily="18" charset="0"/>
                <a:cs typeface="Times New Roman" panose="02020603050405020304" pitchFamily="18" charset="0"/>
              </a:rPr>
              <a:t> parkas) – 30 600 m</a:t>
            </a:r>
            <a:r>
              <a:rPr lang="lt-LT" sz="1200" baseline="30000" dirty="0">
                <a:latin typeface="Times New Roman" panose="02020603050405020304" pitchFamily="18" charset="0"/>
                <a:cs typeface="Times New Roman" panose="02020603050405020304" pitchFamily="18" charset="0"/>
              </a:rPr>
              <a:t>2</a:t>
            </a:r>
            <a:r>
              <a:rPr lang="lt-LT" sz="1200" dirty="0">
                <a:latin typeface="Times New Roman" panose="02020603050405020304" pitchFamily="18" charset="0"/>
                <a:cs typeface="Times New Roman" panose="02020603050405020304" pitchFamily="18" charset="0"/>
              </a:rPr>
              <a:t> ploto teritorija, kurią</a:t>
            </a:r>
            <a:r>
              <a:rPr lang="lt-LT" sz="1200" dirty="0">
                <a:effectLst/>
                <a:latin typeface="Times New Roman" panose="02020603050405020304" pitchFamily="18" charset="0"/>
                <a:ea typeface="Times New Roman" panose="02020603050405020304" pitchFamily="18" charset="0"/>
              </a:rPr>
              <a:t> rekreaciniais tikslais lanko miesto gyventojai.</a:t>
            </a:r>
            <a:endParaRPr lang="lt-LT" sz="1200" dirty="0">
              <a:latin typeface="Times New Roman" panose="02020603050405020304" pitchFamily="18" charset="0"/>
              <a:cs typeface="Times New Roman" panose="02020603050405020304" pitchFamily="18" charset="0"/>
            </a:endParaRPr>
          </a:p>
          <a:p>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barščiai buvo paplitę visame plote, tačiau jų tankumas nevienodas – vietomis sudarė labai tankius sąžalynus, kitur augo pavieniai individai.</a:t>
            </a:r>
          </a:p>
          <a:p>
            <a:endParaRPr lang="lt-LT" sz="1200" dirty="0">
              <a:latin typeface="Times New Roman" panose="02020603050405020304" pitchFamily="18" charset="0"/>
              <a:cs typeface="Times New Roman" panose="02020603050405020304" pitchFamily="18" charset="0"/>
            </a:endParaRPr>
          </a:p>
          <a:p>
            <a:r>
              <a:rPr lang="lt-LT" sz="1200" dirty="0">
                <a:latin typeface="Times New Roman" panose="02020603050405020304" pitchFamily="18" charset="0"/>
                <a:cs typeface="Times New Roman" panose="02020603050405020304" pitchFamily="18" charset="0"/>
              </a:rPr>
              <a:t>Nr. 6 šalia Kalnų g. 61A – 50 m</a:t>
            </a:r>
            <a:r>
              <a:rPr lang="lt-LT" sz="1200" baseline="30000" dirty="0">
                <a:latin typeface="Times New Roman" panose="02020603050405020304" pitchFamily="18" charset="0"/>
                <a:cs typeface="Times New Roman" panose="02020603050405020304" pitchFamily="18" charset="0"/>
              </a:rPr>
              <a:t>2</a:t>
            </a:r>
            <a:r>
              <a:rPr lang="lt-LT" sz="1200" dirty="0">
                <a:latin typeface="Times New Roman" panose="02020603050405020304" pitchFamily="18" charset="0"/>
                <a:cs typeface="Times New Roman" panose="02020603050405020304" pitchFamily="18" charset="0"/>
              </a:rPr>
              <a:t> ploto teritorija, kurioje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barščiai buvo paplitę gausiai.</a:t>
            </a:r>
          </a:p>
        </p:txBody>
      </p:sp>
      <p:sp>
        <p:nvSpPr>
          <p:cNvPr id="9" name="TextBox 8"/>
          <p:cNvSpPr txBox="1"/>
          <p:nvPr/>
        </p:nvSpPr>
        <p:spPr>
          <a:xfrm>
            <a:off x="7815668" y="458569"/>
            <a:ext cx="3701143" cy="646331"/>
          </a:xfrm>
          <a:prstGeom prst="rect">
            <a:avLst/>
          </a:prstGeom>
          <a:noFill/>
        </p:spPr>
        <p:txBody>
          <a:bodyPr wrap="square" rtlCol="0">
            <a:spAutoFit/>
          </a:bodyPr>
          <a:lstStyle/>
          <a:p>
            <a:r>
              <a:rPr lang="lt-LT" b="1" dirty="0">
                <a:latin typeface="Times New Roman" panose="02020603050405020304" pitchFamily="18" charset="0"/>
                <a:cs typeface="Times New Roman" panose="02020603050405020304" pitchFamily="18" charset="0"/>
              </a:rPr>
              <a:t>Trys tvarkytos teritorijos Alytaus mieste</a:t>
            </a:r>
          </a:p>
        </p:txBody>
      </p:sp>
    </p:spTree>
    <p:extLst>
      <p:ext uri="{BB962C8B-B14F-4D97-AF65-F5344CB8AC3E}">
        <p14:creationId xmlns:p14="http://schemas.microsoft.com/office/powerpoint/2010/main" val="962476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873"/>
            <a:ext cx="12184265" cy="6858000"/>
          </a:xfrm>
          <a:prstGeom prst="rect">
            <a:avLst/>
          </a:prstGeom>
        </p:spPr>
      </p:pic>
      <p:sp>
        <p:nvSpPr>
          <p:cNvPr id="3" name="Subtitle 2"/>
          <p:cNvSpPr>
            <a:spLocks noGrp="1"/>
          </p:cNvSpPr>
          <p:nvPr>
            <p:ph type="subTitle" idx="1"/>
          </p:nvPr>
        </p:nvSpPr>
        <p:spPr>
          <a:xfrm>
            <a:off x="1524000" y="4840412"/>
            <a:ext cx="9144000" cy="717240"/>
          </a:xfrm>
        </p:spPr>
        <p:txBody>
          <a:bodyPr>
            <a:normAutofit/>
          </a:bodyPr>
          <a:lstStyle/>
          <a:p>
            <a:r>
              <a:rPr lang="lt-LT" sz="3200" b="1" dirty="0">
                <a:latin typeface="Times New Roman" panose="02020603050405020304" pitchFamily="18" charset="0"/>
                <a:cs typeface="Times New Roman" panose="02020603050405020304" pitchFamily="18" charset="0"/>
              </a:rPr>
              <a:t> </a:t>
            </a:r>
          </a:p>
          <a:p>
            <a:endParaRPr lang="lt-LT" sz="3200" b="1" dirty="0">
              <a:latin typeface="Arial" charset="0"/>
              <a:cs typeface="Arial" charset="0"/>
            </a:endParaRPr>
          </a:p>
          <a:p>
            <a:endParaRPr lang="lt-LT" sz="32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245371" y="1121276"/>
            <a:ext cx="7267574" cy="2585323"/>
          </a:xfrm>
          <a:prstGeom prst="rect">
            <a:avLst/>
          </a:prstGeom>
          <a:noFill/>
        </p:spPr>
        <p:txBody>
          <a:bodyPr wrap="square" rtlCol="0">
            <a:spAutoFit/>
          </a:bodyPr>
          <a:lstStyle/>
          <a:p>
            <a:pPr algn="just"/>
            <a:r>
              <a:rPr lang="lt-LT" sz="1200" dirty="0">
                <a:latin typeface="Times New Roman" panose="02020603050405020304" pitchFamily="18" charset="0"/>
                <a:cs typeface="Times New Roman" panose="02020603050405020304" pitchFamily="18" charset="0"/>
              </a:rPr>
              <a:t>Vadovaujantis parengtu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a:t>
            </a:r>
            <a:r>
              <a:rPr lang="lt-LT" sz="1200" i="1" dirty="0" err="1">
                <a:latin typeface="Times New Roman" panose="02020603050405020304" pitchFamily="18" charset="0"/>
                <a:cs typeface="Times New Roman" panose="02020603050405020304" pitchFamily="18" charset="0"/>
              </a:rPr>
              <a:t>Heracleum</a:t>
            </a:r>
            <a:r>
              <a:rPr lang="lt-LT" sz="1200" i="1" dirty="0">
                <a:latin typeface="Times New Roman" panose="02020603050405020304" pitchFamily="18" charset="0"/>
                <a:cs typeface="Times New Roman" panose="02020603050405020304" pitchFamily="18" charset="0"/>
              </a:rPr>
              <a:t> </a:t>
            </a:r>
            <a:r>
              <a:rPr lang="lt-LT" sz="1200" i="1" dirty="0" err="1">
                <a:latin typeface="Times New Roman" panose="02020603050405020304" pitchFamily="18" charset="0"/>
                <a:cs typeface="Times New Roman" panose="02020603050405020304" pitchFamily="18" charset="0"/>
              </a:rPr>
              <a:t>Sosnowskyi</a:t>
            </a:r>
            <a:r>
              <a:rPr lang="lt-LT" sz="1200" dirty="0">
                <a:latin typeface="Times New Roman" panose="02020603050405020304" pitchFamily="18" charset="0"/>
                <a:cs typeface="Times New Roman" panose="02020603050405020304" pitchFamily="18" charset="0"/>
              </a:rPr>
              <a:t>) gausos reguliavimo Alytaus mieste 2021–2023 m. veiksmų planu, Alytaus miesto savivaldybės administracija tris metus vykdė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naikinimą. </a:t>
            </a:r>
          </a:p>
          <a:p>
            <a:pPr algn="just"/>
            <a:r>
              <a:rPr lang="lt-LT" sz="1200" dirty="0">
                <a:latin typeface="Times New Roman" panose="02020603050405020304" pitchFamily="18" charset="0"/>
                <a:cs typeface="Times New Roman" panose="02020603050405020304" pitchFamily="18" charset="0"/>
              </a:rPr>
              <a:t>Naikinimas buvo vykdomas šienaujant, kasant ir cheminėmis priemonėmis – herbicidais. Darbus vykdė MB „</a:t>
            </a:r>
            <a:r>
              <a:rPr lang="lt-LT" sz="1200" dirty="0" err="1">
                <a:latin typeface="Times New Roman" panose="02020603050405020304" pitchFamily="18" charset="0"/>
                <a:cs typeface="Times New Roman" panose="02020603050405020304" pitchFamily="18" charset="0"/>
              </a:rPr>
              <a:t>Arbora</a:t>
            </a:r>
            <a:r>
              <a:rPr lang="lt-LT" sz="1200" dirty="0">
                <a:latin typeface="Times New Roman" panose="02020603050405020304" pitchFamily="18" charset="0"/>
                <a:cs typeface="Times New Roman" panose="02020603050405020304" pitchFamily="18" charset="0"/>
              </a:rPr>
              <a:t> LT“.</a:t>
            </a:r>
          </a:p>
          <a:p>
            <a:pPr algn="just"/>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naikinimo laikotarpiu buvo vykdomas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buveinių būklės pokyčių vertinimas, kurio metu buvo atliktas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barščių buveinių būklės bei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populiacijos reguliavimo poveikio gamtinių buveinių atsikūrimui pirmaisiais ir trečiaisiais metais vertinimas (paslaugą vykdė Žydrūnas Sinkevičius). </a:t>
            </a:r>
          </a:p>
          <a:p>
            <a:pPr algn="just"/>
            <a:r>
              <a:rPr lang="lt-LT" sz="1200" dirty="0">
                <a:latin typeface="Times New Roman" panose="02020603050405020304" pitchFamily="18" charset="0"/>
                <a:cs typeface="Times New Roman" panose="02020603050405020304" pitchFamily="18" charset="0"/>
              </a:rPr>
              <a:t>Siekiant geresnių rezultatų, </a:t>
            </a:r>
            <a:r>
              <a:rPr lang="lt-LT" sz="1200" dirty="0" err="1">
                <a:latin typeface="Times New Roman" panose="02020603050405020304" pitchFamily="18" charset="0"/>
                <a:cs typeface="Times New Roman" panose="02020603050405020304" pitchFamily="18" charset="0"/>
              </a:rPr>
              <a:t>Likiškių</a:t>
            </a:r>
            <a:r>
              <a:rPr lang="lt-LT" sz="1200" dirty="0">
                <a:latin typeface="Times New Roman" panose="02020603050405020304" pitchFamily="18" charset="0"/>
                <a:cs typeface="Times New Roman" panose="02020603050405020304" pitchFamily="18" charset="0"/>
              </a:rPr>
              <a:t> parko teritorijoje (gausiausioje buvusioje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barščių buveinėje) 2023 m. buvo priimtas sprendimas ir pakartotinai cheminėmis priemonėmis buvo naikinti naujai išdygusių augalų individai.</a:t>
            </a:r>
          </a:p>
          <a:p>
            <a:pPr algn="just"/>
            <a:endParaRPr lang="lt-LT"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377" t="56186" r="10849" b="7085"/>
          <a:stretch/>
        </p:blipFill>
        <p:spPr bwMode="auto">
          <a:xfrm>
            <a:off x="6206082" y="3362326"/>
            <a:ext cx="5413262" cy="331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377" t="19456" r="10849" b="43815"/>
          <a:stretch/>
        </p:blipFill>
        <p:spPr bwMode="auto">
          <a:xfrm>
            <a:off x="632107" y="3362325"/>
            <a:ext cx="5467760" cy="334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95452" y="750518"/>
            <a:ext cx="7609592" cy="369332"/>
          </a:xfrm>
          <a:prstGeom prst="rect">
            <a:avLst/>
          </a:prstGeom>
          <a:noFill/>
        </p:spPr>
        <p:txBody>
          <a:bodyPr wrap="square" rtlCol="0">
            <a:spAutoFit/>
          </a:bodyPr>
          <a:lstStyle/>
          <a:p>
            <a:pPr algn="r"/>
            <a:r>
              <a:rPr lang="lt-LT" b="1" dirty="0">
                <a:latin typeface="Times New Roman" panose="02020603050405020304" pitchFamily="18" charset="0"/>
                <a:cs typeface="Times New Roman" panose="02020603050405020304" pitchFamily="18" charset="0"/>
              </a:rPr>
              <a:t>Naudotos priemonės vykdant </a:t>
            </a:r>
            <a:r>
              <a:rPr lang="es-ES" b="1" dirty="0" err="1">
                <a:latin typeface="Times New Roman" panose="02020603050405020304" pitchFamily="18" charset="0"/>
                <a:cs typeface="Times New Roman" panose="02020603050405020304" pitchFamily="18" charset="0"/>
              </a:rPr>
              <a:t>Sosnovskio</a:t>
            </a:r>
            <a:r>
              <a:rPr lang="es-ES" b="1" dirty="0">
                <a:latin typeface="Times New Roman" panose="02020603050405020304" pitchFamily="18" charset="0"/>
                <a:cs typeface="Times New Roman" panose="02020603050405020304" pitchFamily="18" charset="0"/>
              </a:rPr>
              <a:t> </a:t>
            </a:r>
            <a:r>
              <a:rPr lang="lt-LT" b="1" dirty="0">
                <a:latin typeface="Times New Roman" panose="02020603050405020304" pitchFamily="18" charset="0"/>
                <a:cs typeface="Times New Roman" panose="02020603050405020304" pitchFamily="18" charset="0"/>
              </a:rPr>
              <a:t>barščio</a:t>
            </a:r>
            <a:r>
              <a:rPr lang="es-ES" b="1" dirty="0">
                <a:latin typeface="Times New Roman" panose="02020603050405020304" pitchFamily="18" charset="0"/>
                <a:cs typeface="Times New Roman" panose="02020603050405020304" pitchFamily="18" charset="0"/>
              </a:rPr>
              <a:t> </a:t>
            </a:r>
            <a:r>
              <a:rPr lang="lt-LT" b="1" dirty="0">
                <a:latin typeface="Times New Roman" panose="02020603050405020304" pitchFamily="18" charset="0"/>
                <a:cs typeface="Times New Roman" panose="02020603050405020304" pitchFamily="18" charset="0"/>
              </a:rPr>
              <a:t>naikinimą Alytuje</a:t>
            </a:r>
            <a:r>
              <a:rPr lang="es-ES" b="1" dirty="0">
                <a:latin typeface="Times New Roman" panose="02020603050405020304" pitchFamily="18" charset="0"/>
                <a:cs typeface="Times New Roman" panose="02020603050405020304" pitchFamily="18" charset="0"/>
              </a:rPr>
              <a:t> </a:t>
            </a:r>
            <a:r>
              <a:rPr lang="lt-LT"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7418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 y="0"/>
            <a:ext cx="12184265" cy="6858000"/>
          </a:xfrm>
          <a:prstGeom prst="rect">
            <a:avLst/>
          </a:prstGeom>
        </p:spPr>
      </p:pic>
      <p:sp>
        <p:nvSpPr>
          <p:cNvPr id="3" name="Subtitle 2"/>
          <p:cNvSpPr>
            <a:spLocks noGrp="1"/>
          </p:cNvSpPr>
          <p:nvPr>
            <p:ph type="subTitle" idx="1"/>
          </p:nvPr>
        </p:nvSpPr>
        <p:spPr>
          <a:xfrm>
            <a:off x="1524000" y="4840412"/>
            <a:ext cx="9144000" cy="717240"/>
          </a:xfrm>
        </p:spPr>
        <p:txBody>
          <a:bodyPr>
            <a:normAutofit/>
          </a:bodyPr>
          <a:lstStyle/>
          <a:p>
            <a:r>
              <a:rPr lang="lt-LT" sz="3200" b="1" dirty="0">
                <a:latin typeface="Times New Roman" panose="02020603050405020304" pitchFamily="18" charset="0"/>
                <a:cs typeface="Times New Roman" panose="02020603050405020304" pitchFamily="18" charset="0"/>
              </a:rPr>
              <a:t> </a:t>
            </a:r>
          </a:p>
          <a:p>
            <a:endParaRPr lang="lt-LT" sz="3200" b="1" dirty="0">
              <a:latin typeface="Arial" charset="0"/>
              <a:cs typeface="Arial" charset="0"/>
            </a:endParaRPr>
          </a:p>
          <a:p>
            <a:endParaRPr lang="lt-LT" sz="3200" b="1" dirty="0">
              <a:latin typeface="Times New Roman" panose="02020603050405020304" pitchFamily="18" charset="0"/>
              <a:cs typeface="Times New Roman" panose="02020603050405020304" pitchFamily="18" charset="0"/>
            </a:endParaRPr>
          </a:p>
        </p:txBody>
      </p:sp>
      <p:pic>
        <p:nvPicPr>
          <p:cNvPr id="2052" name="Picture 4" descr="C:\Users\r.zubre\Desktop\sosnovskio\1694005992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143" y="1154390"/>
            <a:ext cx="3514284" cy="26286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zubre\Desktop\sosnovskio\1693977032156.jpg"/>
          <p:cNvPicPr>
            <a:picLocks noChangeAspect="1" noChangeArrowheads="1"/>
          </p:cNvPicPr>
          <p:nvPr/>
        </p:nvPicPr>
        <p:blipFill rotWithShape="1">
          <a:blip r:embed="rId4">
            <a:extLst>
              <a:ext uri="{28A0092B-C50C-407E-A947-70E740481C1C}">
                <a14:useLocalDpi xmlns:a14="http://schemas.microsoft.com/office/drawing/2010/main" val="0"/>
              </a:ext>
            </a:extLst>
          </a:blip>
          <a:srcRect r="27917" b="44387"/>
          <a:stretch/>
        </p:blipFill>
        <p:spPr bwMode="auto">
          <a:xfrm>
            <a:off x="8636870" y="1127836"/>
            <a:ext cx="3155444" cy="26552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zubre\Desktop\sosnovskio\16958944866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427" y="3922067"/>
            <a:ext cx="3507885" cy="262389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32812" t="18580" r="17633" b="25581"/>
          <a:stretch/>
        </p:blipFill>
        <p:spPr bwMode="auto">
          <a:xfrm>
            <a:off x="4791384" y="3922067"/>
            <a:ext cx="3142809" cy="2648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descr="C:\Users\r.zubre\Desktop\sosnovskio\IMG-0464b4ca8a11db8030ae32bdf5f3603c-V.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2830805"/>
            <a:ext cx="2786370" cy="3715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36221" y="438563"/>
            <a:ext cx="6496412" cy="646331"/>
          </a:xfrm>
          <a:prstGeom prst="rect">
            <a:avLst/>
          </a:prstGeom>
          <a:noFill/>
        </p:spPr>
        <p:txBody>
          <a:bodyPr wrap="square" rtlCol="0">
            <a:spAutoFit/>
          </a:bodyPr>
          <a:lstStyle/>
          <a:p>
            <a:pPr algn="r"/>
            <a:r>
              <a:rPr lang="lt-LT" b="1" dirty="0">
                <a:latin typeface="Times New Roman" panose="02020603050405020304" pitchFamily="18" charset="0"/>
                <a:cs typeface="Times New Roman" panose="02020603050405020304" pitchFamily="18" charset="0"/>
              </a:rPr>
              <a:t>MB „</a:t>
            </a:r>
            <a:r>
              <a:rPr lang="lt-LT" b="1" dirty="0" err="1">
                <a:latin typeface="Times New Roman" panose="02020603050405020304" pitchFamily="18" charset="0"/>
                <a:cs typeface="Times New Roman" panose="02020603050405020304" pitchFamily="18" charset="0"/>
              </a:rPr>
              <a:t>Arbora</a:t>
            </a:r>
            <a:r>
              <a:rPr lang="lt-LT" b="1" dirty="0">
                <a:latin typeface="Times New Roman" panose="02020603050405020304" pitchFamily="18" charset="0"/>
                <a:cs typeface="Times New Roman" panose="02020603050405020304" pitchFamily="18" charset="0"/>
              </a:rPr>
              <a:t> LT“ </a:t>
            </a:r>
            <a:r>
              <a:rPr lang="lt-LT" b="1" dirty="0" err="1">
                <a:latin typeface="Times New Roman" panose="02020603050405020304" pitchFamily="18" charset="0"/>
                <a:cs typeface="Times New Roman" panose="02020603050405020304" pitchFamily="18" charset="0"/>
              </a:rPr>
              <a:t>Sosnovskio</a:t>
            </a:r>
            <a:r>
              <a:rPr lang="lt-LT" b="1" dirty="0">
                <a:latin typeface="Times New Roman" panose="02020603050405020304" pitchFamily="18" charset="0"/>
                <a:cs typeface="Times New Roman" panose="02020603050405020304" pitchFamily="18" charset="0"/>
              </a:rPr>
              <a:t> barščių Alytuje naikinimo akimirkos </a:t>
            </a:r>
          </a:p>
        </p:txBody>
      </p:sp>
    </p:spTree>
    <p:extLst>
      <p:ext uri="{BB962C8B-B14F-4D97-AF65-F5344CB8AC3E}">
        <p14:creationId xmlns:p14="http://schemas.microsoft.com/office/powerpoint/2010/main" val="1674188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 y="0"/>
            <a:ext cx="12184265" cy="6858000"/>
          </a:xfrm>
          <a:prstGeom prst="rect">
            <a:avLst/>
          </a:prstGeom>
        </p:spPr>
      </p:pic>
      <p:sp>
        <p:nvSpPr>
          <p:cNvPr id="3" name="Subtitle 2"/>
          <p:cNvSpPr>
            <a:spLocks noGrp="1"/>
          </p:cNvSpPr>
          <p:nvPr>
            <p:ph type="subTitle" idx="1"/>
          </p:nvPr>
        </p:nvSpPr>
        <p:spPr>
          <a:xfrm>
            <a:off x="1524000" y="4840412"/>
            <a:ext cx="9144000" cy="717240"/>
          </a:xfrm>
        </p:spPr>
        <p:txBody>
          <a:bodyPr>
            <a:normAutofit/>
          </a:bodyPr>
          <a:lstStyle/>
          <a:p>
            <a:r>
              <a:rPr lang="lt-LT" sz="3200" b="1" dirty="0">
                <a:latin typeface="Times New Roman" panose="02020603050405020304" pitchFamily="18" charset="0"/>
                <a:cs typeface="Times New Roman" panose="02020603050405020304" pitchFamily="18" charset="0"/>
              </a:rPr>
              <a:t> </a:t>
            </a:r>
          </a:p>
          <a:p>
            <a:endParaRPr lang="lt-LT" sz="3200" b="1" dirty="0">
              <a:latin typeface="Arial" charset="0"/>
              <a:cs typeface="Arial" charset="0"/>
            </a:endParaRPr>
          </a:p>
          <a:p>
            <a:endParaRPr lang="lt-LT" sz="32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099867" y="647487"/>
            <a:ext cx="5386216" cy="369332"/>
          </a:xfrm>
          <a:prstGeom prst="rect">
            <a:avLst/>
          </a:prstGeom>
          <a:noFill/>
        </p:spPr>
        <p:txBody>
          <a:bodyPr wrap="square" rtlCol="0">
            <a:spAutoFit/>
          </a:bodyPr>
          <a:lstStyle/>
          <a:p>
            <a:pPr algn="r"/>
            <a:r>
              <a:rPr lang="lt-LT" b="1" dirty="0">
                <a:latin typeface="Times New Roman" panose="02020603050405020304" pitchFamily="18" charset="0"/>
                <a:cs typeface="Times New Roman" panose="02020603050405020304" pitchFamily="18" charset="0"/>
              </a:rPr>
              <a:t>Skirtos ir panaudotos lėšos projekto įgyvendinimui</a:t>
            </a:r>
            <a:endParaRPr lang="lt-LT" sz="1200"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00" t="34919" r="4600" b="25011"/>
          <a:stretch/>
        </p:blipFill>
        <p:spPr bwMode="auto">
          <a:xfrm>
            <a:off x="1112704" y="3030932"/>
            <a:ext cx="10477113" cy="285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12704" y="5883008"/>
            <a:ext cx="10477113" cy="830997"/>
          </a:xfrm>
          <a:prstGeom prst="rect">
            <a:avLst/>
          </a:prstGeom>
          <a:noFill/>
        </p:spPr>
        <p:txBody>
          <a:bodyPr wrap="square" rtlCol="0">
            <a:spAutoFit/>
          </a:bodyPr>
          <a:lstStyle/>
          <a:p>
            <a:pPr algn="ctr"/>
            <a:r>
              <a:rPr lang="lt-LT" sz="1200" dirty="0">
                <a:latin typeface="Times New Roman" panose="02020603050405020304" pitchFamily="18" charset="0"/>
                <a:cs typeface="Times New Roman" panose="02020603050405020304" pitchFamily="18" charset="0"/>
              </a:rPr>
              <a:t>2021 m.					2023 m.</a:t>
            </a:r>
          </a:p>
          <a:p>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buveinių būklės pokyčių foto fiksacija 2021 m. ir 2023 m. gausiausiai aptiktame (ALY-HS-1 populiacijos aprašymo lokalizacijos schema, </a:t>
            </a:r>
            <a:r>
              <a:rPr lang="lt-LT" sz="1200" dirty="0" err="1">
                <a:latin typeface="Times New Roman" panose="02020603050405020304" pitchFamily="18" charset="0"/>
                <a:cs typeface="Times New Roman" panose="02020603050405020304" pitchFamily="18" charset="0"/>
              </a:rPr>
              <a:t>Raudonkalnio</a:t>
            </a:r>
            <a:r>
              <a:rPr lang="lt-LT" sz="1200" dirty="0">
                <a:latin typeface="Times New Roman" panose="02020603050405020304" pitchFamily="18" charset="0"/>
                <a:cs typeface="Times New Roman" panose="02020603050405020304" pitchFamily="18" charset="0"/>
              </a:rPr>
              <a:t> g., </a:t>
            </a:r>
            <a:r>
              <a:rPr lang="lt-LT" sz="1200" dirty="0" err="1">
                <a:latin typeface="Times New Roman" panose="02020603050405020304" pitchFamily="18" charset="0"/>
                <a:cs typeface="Times New Roman" panose="02020603050405020304" pitchFamily="18" charset="0"/>
              </a:rPr>
              <a:t>Likiškių</a:t>
            </a:r>
            <a:r>
              <a:rPr lang="lt-LT" sz="1200" dirty="0">
                <a:latin typeface="Times New Roman" panose="02020603050405020304" pitchFamily="18" charset="0"/>
                <a:cs typeface="Times New Roman" panose="02020603050405020304" pitchFamily="18" charset="0"/>
              </a:rPr>
              <a:t> parko teritorijoje) taške — centro koordinatės: X: 6029261.04, Y: 500797.37</a:t>
            </a:r>
          </a:p>
          <a:p>
            <a:endParaRPr lang="lt-LT" sz="1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371975" y="1093019"/>
            <a:ext cx="7217842" cy="1754326"/>
          </a:xfrm>
          <a:prstGeom prst="rect">
            <a:avLst/>
          </a:prstGeom>
          <a:noFill/>
        </p:spPr>
        <p:txBody>
          <a:bodyPr wrap="square" rtlCol="0">
            <a:spAutoFit/>
          </a:bodyPr>
          <a:lstStyle/>
          <a:p>
            <a:r>
              <a:rPr lang="lt-LT" sz="1200" dirty="0">
                <a:latin typeface="Times New Roman" panose="02020603050405020304" pitchFamily="18" charset="0"/>
                <a:cs typeface="Times New Roman" panose="02020603050405020304" pitchFamily="18" charset="0"/>
              </a:rPr>
              <a:t>Maksimali projekto įgyvendinimo vertė buvo  – 13 251, 00 Eur (jų tarpe dotacijos lėšos – 9 276,0 Eur).</a:t>
            </a:r>
          </a:p>
          <a:p>
            <a:r>
              <a:rPr lang="lt-LT" sz="1200" dirty="0">
                <a:latin typeface="Times New Roman" panose="02020603050405020304" pitchFamily="18" charset="0"/>
                <a:cs typeface="Times New Roman" panose="02020603050405020304" pitchFamily="18" charset="0"/>
              </a:rPr>
              <a:t>Dotacijos lėšų panaudota — 6 143,5 Eur.</a:t>
            </a:r>
          </a:p>
          <a:p>
            <a:r>
              <a:rPr lang="lt-LT" sz="1200" dirty="0">
                <a:latin typeface="Times New Roman" panose="02020603050405020304" pitchFamily="18" charset="0"/>
                <a:cs typeface="Times New Roman" panose="02020603050405020304" pitchFamily="18" charset="0"/>
              </a:rPr>
              <a:t>Dotacijos lėšos buvo naudojamos atlikus viešuosius pirkimus, pagal paslaugų vykdytojų pasiūlytus įkainius, dėl to nebuvo panaudota maksimali lėšų suma, skirta Projektui įgyvendinti.</a:t>
            </a:r>
          </a:p>
          <a:p>
            <a:r>
              <a:rPr lang="lt-LT" sz="1200" b="1" dirty="0">
                <a:latin typeface="Times New Roman" panose="02020603050405020304" pitchFamily="18" charset="0"/>
                <a:cs typeface="Times New Roman" panose="02020603050405020304" pitchFamily="18" charset="0"/>
              </a:rPr>
              <a:t>Projekto rezultatai. </a:t>
            </a:r>
            <a:r>
              <a:rPr lang="lt-LT" sz="1200" dirty="0">
                <a:latin typeface="Times New Roman" panose="02020603050405020304" pitchFamily="18" charset="0"/>
                <a:cs typeface="Times New Roman" panose="02020603050405020304" pitchFamily="18" charset="0"/>
              </a:rPr>
              <a:t>Vykdant projektą pasiekti geri rezultatai. Bendrai visuose trejuose Projekto vykdymo plotuose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populiacija sumažėjo apie 90 proc. Įgyvendinus Projektą – atlikus ir pritaikius visas Veiksmų plane numatytas priemones, buvusios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ir aplinkinės teritorijos dėl padidintos galimybės turės būti nuolat stebimos ir prižiūrimos, vėl fiksuojami ir naikinami naujai išdygę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barščio augalai..</a:t>
            </a:r>
            <a:endParaRPr lang="lt-LT"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351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 y="0"/>
            <a:ext cx="12184265" cy="6858000"/>
          </a:xfrm>
          <a:prstGeom prst="rect">
            <a:avLst/>
          </a:prstGeom>
        </p:spPr>
      </p:pic>
      <p:sp>
        <p:nvSpPr>
          <p:cNvPr id="3" name="Subtitle 2"/>
          <p:cNvSpPr>
            <a:spLocks noGrp="1"/>
          </p:cNvSpPr>
          <p:nvPr>
            <p:ph type="subTitle" idx="1"/>
          </p:nvPr>
        </p:nvSpPr>
        <p:spPr>
          <a:xfrm>
            <a:off x="1524000" y="4840412"/>
            <a:ext cx="9144000" cy="717240"/>
          </a:xfrm>
        </p:spPr>
        <p:txBody>
          <a:bodyPr>
            <a:normAutofit/>
          </a:bodyPr>
          <a:lstStyle/>
          <a:p>
            <a:r>
              <a:rPr lang="lt-LT" sz="3200" b="1" dirty="0">
                <a:latin typeface="Times New Roman" panose="02020603050405020304" pitchFamily="18" charset="0"/>
                <a:cs typeface="Times New Roman" panose="02020603050405020304" pitchFamily="18" charset="0"/>
              </a:rPr>
              <a:t> </a:t>
            </a:r>
          </a:p>
          <a:p>
            <a:endParaRPr lang="lt-LT" sz="3200" b="1" dirty="0">
              <a:latin typeface="Arial" charset="0"/>
              <a:cs typeface="Arial" charset="0"/>
            </a:endParaRPr>
          </a:p>
          <a:p>
            <a:endParaRPr lang="lt-LT" sz="3200" b="1"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 t="32524" r="2778" b="15062"/>
          <a:stretch/>
        </p:blipFill>
        <p:spPr bwMode="auto">
          <a:xfrm>
            <a:off x="1095374" y="2993771"/>
            <a:ext cx="10554003" cy="320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ačiakampis 1"/>
          <p:cNvSpPr/>
          <p:nvPr/>
        </p:nvSpPr>
        <p:spPr>
          <a:xfrm>
            <a:off x="2065868" y="3784577"/>
            <a:ext cx="993422" cy="5142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5271911" y="790222"/>
            <a:ext cx="6445956" cy="369332"/>
          </a:xfrm>
          <a:prstGeom prst="rect">
            <a:avLst/>
          </a:prstGeom>
          <a:noFill/>
        </p:spPr>
        <p:txBody>
          <a:bodyPr wrap="square" rtlCol="0">
            <a:spAutoFit/>
          </a:bodyPr>
          <a:lstStyle/>
          <a:p>
            <a:endParaRPr lang="lt-LT" dirty="0"/>
          </a:p>
        </p:txBody>
      </p:sp>
      <p:sp>
        <p:nvSpPr>
          <p:cNvPr id="6" name="TextBox 5"/>
          <p:cNvSpPr txBox="1"/>
          <p:nvPr/>
        </p:nvSpPr>
        <p:spPr>
          <a:xfrm>
            <a:off x="4819599" y="1521508"/>
            <a:ext cx="6829778" cy="1200329"/>
          </a:xfrm>
          <a:prstGeom prst="rect">
            <a:avLst/>
          </a:prstGeom>
          <a:noFill/>
        </p:spPr>
        <p:txBody>
          <a:bodyPr wrap="square" rtlCol="0">
            <a:spAutoFit/>
          </a:bodyPr>
          <a:lstStyle/>
          <a:p>
            <a:pPr algn="just"/>
            <a:r>
              <a:rPr lang="lt-LT" sz="1200" dirty="0">
                <a:latin typeface="Times New Roman" panose="02020603050405020304" pitchFamily="18" charset="0"/>
                <a:cs typeface="Times New Roman" panose="02020603050405020304" pitchFamily="18" charset="0"/>
              </a:rPr>
              <a:t>Greta tvarkomo sklypo 2023 m. privačiame sklype buvo pastebėtas nedidelis </a:t>
            </a:r>
            <a:r>
              <a:rPr lang="lt-LT" sz="1200" dirty="0" err="1">
                <a:latin typeface="Times New Roman" panose="02020603050405020304" pitchFamily="18" charset="0"/>
                <a:cs typeface="Times New Roman" panose="02020603050405020304" pitchFamily="18" charset="0"/>
              </a:rPr>
              <a:t>Sosnovskio</a:t>
            </a:r>
            <a:r>
              <a:rPr lang="lt-LT" sz="1200" dirty="0">
                <a:latin typeface="Times New Roman" panose="02020603050405020304" pitchFamily="18" charset="0"/>
                <a:cs typeface="Times New Roman" panose="02020603050405020304" pitchFamily="18" charset="0"/>
              </a:rPr>
              <a:t> barščių </a:t>
            </a:r>
            <a:r>
              <a:rPr lang="lt-LT" sz="1200" dirty="0" err="1">
                <a:latin typeface="Times New Roman" panose="02020603050405020304" pitchFamily="18" charset="0"/>
                <a:cs typeface="Times New Roman" panose="02020603050405020304" pitchFamily="18" charset="0"/>
              </a:rPr>
              <a:t>sąžalynėlis</a:t>
            </a:r>
            <a:r>
              <a:rPr lang="lt-LT" sz="1200" dirty="0">
                <a:latin typeface="Times New Roman" panose="02020603050405020304" pitchFamily="18" charset="0"/>
                <a:cs typeface="Times New Roman" panose="02020603050405020304" pitchFamily="18" charset="0"/>
              </a:rPr>
              <a:t>, sklypo savininkas buvo įspėtas dėl neleistino invazinių augalų auginimo ir priminta, invazinių rūšių laikymas, auginimas, veisimas, dauginimas, mainymas, įvežimas, perkėlimas, prekyba ar kitoks jų naudojimas yra draudžiamas, yra nustatyta prievolė fiziniams ir juridiniams asmenims, t. y. žemės sklypų savininkams, naudotojams ir valdytojams, naikinti invazines augalų rūšis.</a:t>
            </a:r>
          </a:p>
          <a:p>
            <a:pPr algn="just"/>
            <a:r>
              <a:rPr lang="lt-LT" sz="1200" dirty="0">
                <a:latin typeface="Times New Roman" panose="02020603050405020304" pitchFamily="18" charset="0"/>
                <a:cs typeface="Times New Roman" panose="02020603050405020304" pitchFamily="18" charset="0"/>
              </a:rPr>
              <a:t>Po įspėjimo pirmiau minėta teritorija buvo sutvarkyta nedelsiant. </a:t>
            </a:r>
          </a:p>
        </p:txBody>
      </p:sp>
      <p:sp>
        <p:nvSpPr>
          <p:cNvPr id="8" name="Stačiakampis 7"/>
          <p:cNvSpPr/>
          <p:nvPr/>
        </p:nvSpPr>
        <p:spPr>
          <a:xfrm>
            <a:off x="6999817" y="3270286"/>
            <a:ext cx="4534957" cy="178748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extBox 8"/>
          <p:cNvSpPr txBox="1"/>
          <p:nvPr/>
        </p:nvSpPr>
        <p:spPr>
          <a:xfrm>
            <a:off x="7109353" y="4701912"/>
            <a:ext cx="4315883" cy="276999"/>
          </a:xfrm>
          <a:prstGeom prst="rect">
            <a:avLst/>
          </a:prstGeom>
          <a:noFill/>
        </p:spPr>
        <p:txBody>
          <a:bodyPr wrap="square" rtlCol="0">
            <a:spAutoFit/>
          </a:bodyPr>
          <a:lstStyle/>
          <a:p>
            <a:r>
              <a:rPr lang="lt-LT" sz="1200" b="1" dirty="0">
                <a:solidFill>
                  <a:srgbClr val="FFFF00"/>
                </a:solidFill>
                <a:latin typeface="Times New Roman" panose="02020603050405020304" pitchFamily="18" charset="0"/>
                <a:cs typeface="Times New Roman" panose="02020603050405020304" pitchFamily="18" charset="0"/>
              </a:rPr>
              <a:t>Alytaus miesto savivaldybės administracijos tvarkomas sklypas </a:t>
            </a:r>
          </a:p>
        </p:txBody>
      </p:sp>
      <p:sp>
        <p:nvSpPr>
          <p:cNvPr id="11" name="TextBox 10"/>
          <p:cNvSpPr txBox="1"/>
          <p:nvPr/>
        </p:nvSpPr>
        <p:spPr>
          <a:xfrm>
            <a:off x="1984903" y="4317745"/>
            <a:ext cx="4315883" cy="276999"/>
          </a:xfrm>
          <a:prstGeom prst="rect">
            <a:avLst/>
          </a:prstGeom>
          <a:noFill/>
        </p:spPr>
        <p:txBody>
          <a:bodyPr wrap="square" rtlCol="0">
            <a:spAutoFit/>
          </a:bodyPr>
          <a:lstStyle/>
          <a:p>
            <a:r>
              <a:rPr lang="lt-LT" sz="1200" b="1" dirty="0">
                <a:solidFill>
                  <a:srgbClr val="FF0000"/>
                </a:solidFill>
                <a:latin typeface="Times New Roman" panose="02020603050405020304" pitchFamily="18" charset="0"/>
                <a:cs typeface="Times New Roman" panose="02020603050405020304" pitchFamily="18" charset="0"/>
              </a:rPr>
              <a:t>Privatus sklypas </a:t>
            </a:r>
          </a:p>
        </p:txBody>
      </p:sp>
      <p:sp>
        <p:nvSpPr>
          <p:cNvPr id="12" name="TextBox 11"/>
          <p:cNvSpPr txBox="1"/>
          <p:nvPr/>
        </p:nvSpPr>
        <p:spPr>
          <a:xfrm>
            <a:off x="5667376" y="644850"/>
            <a:ext cx="6050492" cy="646331"/>
          </a:xfrm>
          <a:prstGeom prst="rect">
            <a:avLst/>
          </a:prstGeom>
          <a:noFill/>
        </p:spPr>
        <p:txBody>
          <a:bodyPr wrap="square" rtlCol="0">
            <a:spAutoFit/>
          </a:bodyPr>
          <a:lstStyle/>
          <a:p>
            <a:pPr algn="r"/>
            <a:r>
              <a:rPr lang="lt-LT" b="1" dirty="0">
                <a:latin typeface="Times New Roman" panose="02020603050405020304" pitchFamily="18" charset="0"/>
                <a:cs typeface="Times New Roman" panose="02020603050405020304" pitchFamily="18" charset="0"/>
              </a:rPr>
              <a:t>Būtinas bendradarbiavimas, kompleksinis visų teritorijų ir prieigų tvarkymas </a:t>
            </a:r>
          </a:p>
        </p:txBody>
      </p:sp>
    </p:spTree>
    <p:extLst>
      <p:ext uri="{BB962C8B-B14F-4D97-AF65-F5344CB8AC3E}">
        <p14:creationId xmlns:p14="http://schemas.microsoft.com/office/powerpoint/2010/main" val="267865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 y="0"/>
            <a:ext cx="12184265" cy="6858000"/>
          </a:xfrm>
          <a:prstGeom prst="rect">
            <a:avLst/>
          </a:prstGeom>
        </p:spPr>
      </p:pic>
      <p:sp>
        <p:nvSpPr>
          <p:cNvPr id="3" name="Subtitle 2"/>
          <p:cNvSpPr>
            <a:spLocks noGrp="1"/>
          </p:cNvSpPr>
          <p:nvPr>
            <p:ph type="subTitle" idx="1"/>
          </p:nvPr>
        </p:nvSpPr>
        <p:spPr>
          <a:xfrm>
            <a:off x="1524000" y="4840412"/>
            <a:ext cx="9144000" cy="717240"/>
          </a:xfrm>
        </p:spPr>
        <p:txBody>
          <a:bodyPr>
            <a:normAutofit/>
          </a:bodyPr>
          <a:lstStyle/>
          <a:p>
            <a:r>
              <a:rPr lang="lt-LT" sz="3200" b="1" dirty="0">
                <a:latin typeface="Times New Roman" panose="02020603050405020304" pitchFamily="18" charset="0"/>
                <a:cs typeface="Times New Roman" panose="02020603050405020304" pitchFamily="18" charset="0"/>
              </a:rPr>
              <a:t> </a:t>
            </a:r>
          </a:p>
          <a:p>
            <a:endParaRPr lang="lt-LT" sz="3200" b="1" dirty="0">
              <a:latin typeface="Arial" charset="0"/>
              <a:cs typeface="Arial" charset="0"/>
            </a:endParaRPr>
          </a:p>
          <a:p>
            <a:endParaRPr lang="lt-LT"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271911" y="790222"/>
            <a:ext cx="6445956" cy="369332"/>
          </a:xfrm>
          <a:prstGeom prst="rect">
            <a:avLst/>
          </a:prstGeom>
          <a:noFill/>
        </p:spPr>
        <p:txBody>
          <a:bodyPr wrap="square" rtlCol="0">
            <a:spAutoFit/>
          </a:bodyPr>
          <a:lstStyle/>
          <a:p>
            <a:endParaRPr lang="lt-LT"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90" t="43649" r="44784" b="29733"/>
          <a:stretch/>
        </p:blipFill>
        <p:spPr bwMode="auto">
          <a:xfrm>
            <a:off x="1082012" y="2666999"/>
            <a:ext cx="10747401" cy="366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17514" y="718912"/>
            <a:ext cx="5700353" cy="369332"/>
          </a:xfrm>
          <a:prstGeom prst="rect">
            <a:avLst/>
          </a:prstGeom>
          <a:noFill/>
        </p:spPr>
        <p:txBody>
          <a:bodyPr wrap="square" rtlCol="0">
            <a:spAutoFit/>
          </a:bodyPr>
          <a:lstStyle/>
          <a:p>
            <a:pPr algn="r"/>
            <a:r>
              <a:rPr lang="lt-LT" b="1" dirty="0" err="1">
                <a:latin typeface="Times New Roman" panose="02020603050405020304" pitchFamily="18" charset="0"/>
                <a:cs typeface="Times New Roman" panose="02020603050405020304" pitchFamily="18" charset="0"/>
              </a:rPr>
              <a:t>Likiškių</a:t>
            </a:r>
            <a:r>
              <a:rPr lang="lt-LT" b="1" dirty="0">
                <a:latin typeface="Times New Roman" panose="02020603050405020304" pitchFamily="18" charset="0"/>
                <a:cs typeface="Times New Roman" panose="02020603050405020304" pitchFamily="18" charset="0"/>
              </a:rPr>
              <a:t> parkas ir toliau bus stebimas ir tvarkomas </a:t>
            </a:r>
          </a:p>
        </p:txBody>
      </p:sp>
    </p:spTree>
    <p:extLst>
      <p:ext uri="{BB962C8B-B14F-4D97-AF65-F5344CB8AC3E}">
        <p14:creationId xmlns:p14="http://schemas.microsoft.com/office/powerpoint/2010/main" val="2774129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570</Words>
  <Application>Microsoft Office PowerPoint</Application>
  <PresentationFormat>Plačiaekranė</PresentationFormat>
  <Paragraphs>52</Paragraphs>
  <Slides>7</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7</vt:i4>
      </vt:variant>
    </vt:vector>
  </HeadingPairs>
  <TitlesOfParts>
    <vt:vector size="12" baseType="lpstr">
      <vt:lpstr>Arial</vt:lpstr>
      <vt:lpstr>Calibri</vt:lpstr>
      <vt:lpstr>Calibri Light</vt:lpstr>
      <vt:lpstr>Times New Roman</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Vida Mačernienė</cp:lastModifiedBy>
  <cp:revision>142</cp:revision>
  <dcterms:created xsi:type="dcterms:W3CDTF">2018-04-09T13:53:24Z</dcterms:created>
  <dcterms:modified xsi:type="dcterms:W3CDTF">2023-11-14T14:40:24Z</dcterms:modified>
</cp:coreProperties>
</file>